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sldIdLst>
    <p:sldId id="256" r:id="rId3"/>
    <p:sldId id="619" r:id="rId4"/>
    <p:sldId id="338" r:id="rId5"/>
    <p:sldId id="344" r:id="rId6"/>
    <p:sldId id="355" r:id="rId7"/>
    <p:sldId id="592" r:id="rId8"/>
    <p:sldId id="349" r:id="rId9"/>
    <p:sldId id="351" r:id="rId10"/>
    <p:sldId id="352" r:id="rId11"/>
    <p:sldId id="350" r:id="rId12"/>
    <p:sldId id="353" r:id="rId13"/>
    <p:sldId id="354" r:id="rId14"/>
    <p:sldId id="373" r:id="rId15"/>
    <p:sldId id="356" r:id="rId16"/>
    <p:sldId id="364" r:id="rId17"/>
    <p:sldId id="268" r:id="rId18"/>
    <p:sldId id="377" r:id="rId19"/>
    <p:sldId id="359" r:id="rId20"/>
    <p:sldId id="360" r:id="rId21"/>
    <p:sldId id="371" r:id="rId22"/>
    <p:sldId id="311" r:id="rId23"/>
    <p:sldId id="341" r:id="rId24"/>
    <p:sldId id="343" r:id="rId25"/>
    <p:sldId id="362" r:id="rId26"/>
    <p:sldId id="366" r:id="rId27"/>
    <p:sldId id="369" r:id="rId28"/>
    <p:sldId id="372" r:id="rId29"/>
    <p:sldId id="309" r:id="rId30"/>
    <p:sldId id="319" r:id="rId31"/>
    <p:sldId id="304" r:id="rId32"/>
    <p:sldId id="365" r:id="rId33"/>
    <p:sldId id="303" r:id="rId34"/>
    <p:sldId id="307" r:id="rId35"/>
    <p:sldId id="308" r:id="rId36"/>
    <p:sldId id="374" r:id="rId37"/>
    <p:sldId id="376" r:id="rId38"/>
    <p:sldId id="274" r:id="rId39"/>
    <p:sldId id="287" r:id="rId40"/>
    <p:sldId id="325" r:id="rId41"/>
    <p:sldId id="368" r:id="rId42"/>
    <p:sldId id="913" r:id="rId43"/>
    <p:sldId id="259" r:id="rId44"/>
    <p:sldId id="264" r:id="rId45"/>
    <p:sldId id="299" r:id="rId46"/>
    <p:sldId id="310" r:id="rId47"/>
    <p:sldId id="367" r:id="rId48"/>
    <p:sldId id="378"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7F"/>
    <a:srgbClr val="00523C"/>
    <a:srgbClr val="B00000"/>
    <a:srgbClr val="000000"/>
    <a:srgbClr val="00563F"/>
    <a:srgbClr val="244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97" autoAdjust="0"/>
    <p:restoredTop sz="95742" autoAdjust="0"/>
  </p:normalViewPr>
  <p:slideViewPr>
    <p:cSldViewPr snapToGrid="0">
      <p:cViewPr varScale="1">
        <p:scale>
          <a:sx n="162" d="100"/>
          <a:sy n="162" d="100"/>
        </p:scale>
        <p:origin x="1360" y="160"/>
      </p:cViewPr>
      <p:guideLst>
        <p:guide orient="horz" pos="1620"/>
        <p:guide pos="2880"/>
      </p:guideLst>
    </p:cSldViewPr>
  </p:slideViewPr>
  <p:outlineViewPr>
    <p:cViewPr>
      <p:scale>
        <a:sx n="33" d="100"/>
        <a:sy n="33" d="100"/>
      </p:scale>
      <p:origin x="0" y="-1867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3C757-BDB4-4525-A393-160674D9AC4F}" type="datetimeFigureOut">
              <a:rPr lang="en-US" smtClean="0"/>
              <a:pPr/>
              <a:t>10/30/18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3BBEE1-9E7D-436C-9E26-870F384624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7</a:t>
            </a:fld>
            <a:endParaRPr lang="en-US"/>
          </a:p>
        </p:txBody>
      </p:sp>
    </p:spTree>
    <p:extLst>
      <p:ext uri="{BB962C8B-B14F-4D97-AF65-F5344CB8AC3E}">
        <p14:creationId xmlns:p14="http://schemas.microsoft.com/office/powerpoint/2010/main" val="426186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286C6C-8002-4023-9132-182A4FB91B46}" type="slidenum">
              <a:rPr lang="en-US" smtClean="0"/>
              <a:pPr/>
              <a:t>14</a:t>
            </a:fld>
            <a:endParaRPr lang="en-US"/>
          </a:p>
        </p:txBody>
      </p:sp>
    </p:spTree>
    <p:extLst>
      <p:ext uri="{BB962C8B-B14F-4D97-AF65-F5344CB8AC3E}">
        <p14:creationId xmlns:p14="http://schemas.microsoft.com/office/powerpoint/2010/main" val="88750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16</a:t>
            </a:fld>
            <a:endParaRPr lang="en-US"/>
          </a:p>
        </p:txBody>
      </p:sp>
    </p:spTree>
    <p:extLst>
      <p:ext uri="{BB962C8B-B14F-4D97-AF65-F5344CB8AC3E}">
        <p14:creationId xmlns:p14="http://schemas.microsoft.com/office/powerpoint/2010/main" val="242377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18</a:t>
            </a:fld>
            <a:endParaRPr lang="en-US"/>
          </a:p>
        </p:txBody>
      </p:sp>
    </p:spTree>
    <p:extLst>
      <p:ext uri="{BB962C8B-B14F-4D97-AF65-F5344CB8AC3E}">
        <p14:creationId xmlns:p14="http://schemas.microsoft.com/office/powerpoint/2010/main" val="9354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21</a:t>
            </a:fld>
            <a:endParaRPr lang="en-US"/>
          </a:p>
        </p:txBody>
      </p:sp>
    </p:spTree>
    <p:extLst>
      <p:ext uri="{BB962C8B-B14F-4D97-AF65-F5344CB8AC3E}">
        <p14:creationId xmlns:p14="http://schemas.microsoft.com/office/powerpoint/2010/main" val="320629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37</a:t>
            </a:fld>
            <a:endParaRPr lang="en-US"/>
          </a:p>
        </p:txBody>
      </p:sp>
    </p:spTree>
    <p:extLst>
      <p:ext uri="{BB962C8B-B14F-4D97-AF65-F5344CB8AC3E}">
        <p14:creationId xmlns:p14="http://schemas.microsoft.com/office/powerpoint/2010/main" val="174131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8412480" cy="365760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2057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85800" y="2312670"/>
            <a:ext cx="7772400" cy="2468880"/>
          </a:xfrm>
        </p:spPr>
        <p:txBody>
          <a:bodyPr/>
          <a:lstStyle>
            <a:lvl1pPr>
              <a:spcAft>
                <a:spcPts val="0"/>
              </a:spcAft>
              <a:buNone/>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5488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383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136923"/>
            <a:ext cx="8226425" cy="411956"/>
          </a:xfrm>
        </p:spPr>
        <p:txBody>
          <a:bodyPr/>
          <a:lstStyle/>
          <a:p>
            <a:r>
              <a:rPr lang="en-US"/>
              <a:t>Click to edit Master title style</a:t>
            </a:r>
          </a:p>
        </p:txBody>
      </p:sp>
      <p:sp>
        <p:nvSpPr>
          <p:cNvPr id="3" name="Table Placeholder 2"/>
          <p:cNvSpPr>
            <a:spLocks noGrp="1"/>
          </p:cNvSpPr>
          <p:nvPr>
            <p:ph type="tbl" idx="1"/>
          </p:nvPr>
        </p:nvSpPr>
        <p:spPr>
          <a:xfrm>
            <a:off x="455614" y="925116"/>
            <a:ext cx="8226425" cy="1443038"/>
          </a:xfrm>
        </p:spPr>
        <p:txBody>
          <a:bodyPr/>
          <a:lstStyle/>
          <a:p>
            <a:pPr lvl="0"/>
            <a:endParaRPr lang="en-US" noProof="0"/>
          </a:p>
        </p:txBody>
      </p:sp>
    </p:spTree>
    <p:extLst>
      <p:ext uri="{BB962C8B-B14F-4D97-AF65-F5344CB8AC3E}">
        <p14:creationId xmlns:p14="http://schemas.microsoft.com/office/powerpoint/2010/main" val="164869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able">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63B3EA-742B-114F-8E34-4F5A0EA222E7}"/>
              </a:ext>
            </a:extLst>
          </p:cNvPr>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366043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69250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10" cstate="print"/>
          <a:srcRect r="1468"/>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userDrawn="1"/>
        </p:nvSpPr>
        <p:spPr>
          <a:xfrm>
            <a:off x="0" y="0"/>
            <a:ext cx="9144000" cy="64008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5760" y="91440"/>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65760" y="1005840"/>
            <a:ext cx="841248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Department of Animal and Avian Sciences, University of Maryland, College Park, 30 October 2018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4" r:id="rId4"/>
    <p:sldLayoutId id="2147483657" r:id="rId5"/>
    <p:sldLayoutId id="2147483658" r:id="rId6"/>
    <p:sldLayoutId id="2147483659" r:id="rId7"/>
    <p:sldLayoutId id="2147483660" r:id="rId8"/>
  </p:sldLayoutIdLst>
  <p:txStyles>
    <p:titleStyle>
      <a:lvl1pPr algn="l" defTabSz="914400" rtl="0" eaLnBrk="1" latinLnBrk="0" hangingPunct="1">
        <a:spcBef>
          <a:spcPct val="0"/>
        </a:spcBef>
        <a:buNone/>
        <a:defRPr sz="3000" b="1" kern="1200">
          <a:solidFill>
            <a:schemeClr val="bg1"/>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srcRect r="1468"/>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Department of Animal and Avian Sciences, University of Maryland, College Park, 30 October 2018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308533495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3000" b="1" kern="1200">
          <a:solidFill>
            <a:srgbClr val="00337F"/>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cole@ars.usd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zintellect.com/Opportunity/Details/ARS-AGIL-2018-127-0040-01" TargetMode="External"/><Relationship Id="rId2" Type="http://schemas.openxmlformats.org/officeDocument/2006/relationships/hyperlink" Target="https://www.usajobs.gov/GetJob/ViewDetails/514277600"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4883" y="487008"/>
            <a:ext cx="8220806" cy="1077987"/>
          </a:xfrm>
        </p:spPr>
        <p:txBody>
          <a:bodyPr wrap="square">
            <a:spAutoFit/>
          </a:bodyPr>
          <a:lstStyle/>
          <a:p>
            <a:pPr>
              <a:lnSpc>
                <a:spcPts val="4200"/>
              </a:lnSpc>
            </a:pPr>
            <a:r>
              <a:rPr lang="en-US" sz="4000" dirty="0"/>
              <a:t>Strategies for managing genetic disorders in dairy cattle</a:t>
            </a:r>
            <a:endParaRPr lang="en-US" sz="4000" dirty="0">
              <a:solidFill>
                <a:srgbClr val="FFFF00"/>
              </a:solidFill>
            </a:endParaRPr>
          </a:p>
        </p:txBody>
      </p:sp>
      <p:sp>
        <p:nvSpPr>
          <p:cNvPr id="6" name="Rectangle 5">
            <a:hlinkClick r:id="rId2"/>
          </p:cNvPr>
          <p:cNvSpPr/>
          <p:nvPr/>
        </p:nvSpPr>
        <p:spPr>
          <a:xfrm>
            <a:off x="685800" y="4224528"/>
            <a:ext cx="3048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D8C8EC0B-E6EB-B84C-B341-3D7FD777CEB8}"/>
              </a:ext>
            </a:extLst>
          </p:cNvPr>
          <p:cNvSpPr>
            <a:spLocks noGrp="1"/>
          </p:cNvSpPr>
          <p:nvPr>
            <p:ph idx="1"/>
          </p:nvPr>
        </p:nvSpPr>
        <p:spPr>
          <a:xfrm>
            <a:off x="685800" y="2230820"/>
            <a:ext cx="8077200" cy="2695904"/>
          </a:xfrm>
        </p:spPr>
        <p:txBody>
          <a:bodyPr/>
          <a:lstStyle/>
          <a:p>
            <a:pPr>
              <a:lnSpc>
                <a:spcPts val="3200"/>
              </a:lnSpc>
            </a:pPr>
            <a:r>
              <a:rPr lang="en-US" sz="3200" dirty="0">
                <a:solidFill>
                  <a:srgbClr val="00523C"/>
                </a:solidFill>
              </a:rPr>
              <a:t>John B. Cole</a:t>
            </a:r>
          </a:p>
          <a:p>
            <a:pPr>
              <a:spcAft>
                <a:spcPts val="0"/>
              </a:spcAft>
            </a:pPr>
            <a:endParaRPr lang="en-US" dirty="0"/>
          </a:p>
          <a:p>
            <a:pPr>
              <a:spcAft>
                <a:spcPts val="0"/>
              </a:spcAft>
            </a:pPr>
            <a:r>
              <a:rPr lang="en-US" dirty="0"/>
              <a:t>USDA, Agricultural Research Service</a:t>
            </a:r>
          </a:p>
          <a:p>
            <a:pPr>
              <a:spcAft>
                <a:spcPts val="0"/>
              </a:spcAft>
            </a:pPr>
            <a:r>
              <a:rPr lang="en-US" dirty="0"/>
              <a:t>Henry A. Wallace Beltsville Agricultural Research Center</a:t>
            </a:r>
          </a:p>
          <a:p>
            <a:pPr>
              <a:spcAft>
                <a:spcPts val="0"/>
              </a:spcAft>
            </a:pPr>
            <a:r>
              <a:rPr lang="en-US" dirty="0"/>
              <a:t>Animal Genomics and Improvement Laboratory</a:t>
            </a:r>
          </a:p>
          <a:p>
            <a:r>
              <a:rPr lang="en-US" dirty="0"/>
              <a:t>Beltsville, MD 20705-2350</a:t>
            </a:r>
          </a:p>
          <a:p>
            <a:endParaRPr lang="en-US" dirty="0"/>
          </a:p>
          <a:p>
            <a:pPr>
              <a:spcAft>
                <a:spcPts val="0"/>
              </a:spcAft>
            </a:pPr>
            <a:r>
              <a:rPr lang="en-US" dirty="0">
                <a:solidFill>
                  <a:srgbClr val="244270"/>
                </a:solidFill>
              </a:rPr>
              <a:t>john.cole@ars.usda.gov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OMIA cards for </a:t>
            </a:r>
            <a:r>
              <a:rPr lang="en-US" i="1" dirty="0"/>
              <a:t>APAF1</a:t>
            </a: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1150883" y="697076"/>
            <a:ext cx="6763407" cy="4227129"/>
          </a:xfrm>
        </p:spPr>
      </p:pic>
      <p:sp>
        <p:nvSpPr>
          <p:cNvPr id="6" name="Rectangle 5"/>
          <p:cNvSpPr/>
          <p:nvPr/>
        </p:nvSpPr>
        <p:spPr>
          <a:xfrm rot="5400000">
            <a:off x="6213664" y="2946580"/>
            <a:ext cx="3678251" cy="276999"/>
          </a:xfrm>
          <a:prstGeom prst="rect">
            <a:avLst/>
          </a:prstGeom>
        </p:spPr>
        <p:txBody>
          <a:bodyPr wrap="square">
            <a:spAutoFit/>
          </a:bodyPr>
          <a:lstStyle/>
          <a:p>
            <a:pPr algn="r"/>
            <a:r>
              <a:rPr lang="en-US" sz="1200" b="1" dirty="0">
                <a:solidFill>
                  <a:srgbClr val="00523C"/>
                </a:solidFill>
              </a:rPr>
              <a:t>Source: http://</a:t>
            </a:r>
            <a:r>
              <a:rPr lang="en-US" sz="1200" b="1" dirty="0" err="1">
                <a:solidFill>
                  <a:srgbClr val="00523C"/>
                </a:solidFill>
              </a:rPr>
              <a:t>omia.angis.org.au</a:t>
            </a:r>
            <a:r>
              <a:rPr lang="en-US" sz="1200" b="1" dirty="0">
                <a:solidFill>
                  <a:srgbClr val="00523C"/>
                </a:solidFill>
              </a:rPr>
              <a:t>/OMIA000001/9913/.</a:t>
            </a:r>
          </a:p>
        </p:txBody>
      </p:sp>
    </p:spTree>
    <p:extLst>
      <p:ext uri="{BB962C8B-B14F-4D97-AF65-F5344CB8AC3E}">
        <p14:creationId xmlns:p14="http://schemas.microsoft.com/office/powerpoint/2010/main" val="996819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Brachyspina</a:t>
            </a:r>
            <a:r>
              <a:rPr lang="en-US" dirty="0"/>
              <a:t> (</a:t>
            </a:r>
            <a:r>
              <a:rPr lang="en-US" i="1" dirty="0"/>
              <a:t>FANC1</a:t>
            </a:r>
            <a:r>
              <a:rPr lang="en-US" dirty="0"/>
              <a:t>)</a:t>
            </a:r>
          </a:p>
        </p:txBody>
      </p:sp>
      <p:pic>
        <p:nvPicPr>
          <p:cNvPr id="5" name="Picture 4"/>
          <p:cNvPicPr>
            <a:picLocks noChangeAspect="1"/>
          </p:cNvPicPr>
          <p:nvPr/>
        </p:nvPicPr>
        <p:blipFill>
          <a:blip r:embed="rId2"/>
          <a:stretch>
            <a:fillRect/>
          </a:stretch>
        </p:blipFill>
        <p:spPr>
          <a:xfrm>
            <a:off x="1418897" y="706752"/>
            <a:ext cx="5648653" cy="4225709"/>
          </a:xfrm>
          <a:prstGeom prst="rect">
            <a:avLst/>
          </a:prstGeom>
        </p:spPr>
      </p:pic>
      <p:sp>
        <p:nvSpPr>
          <p:cNvPr id="6" name="Rectangle 5"/>
          <p:cNvSpPr/>
          <p:nvPr/>
        </p:nvSpPr>
        <p:spPr>
          <a:xfrm rot="5400000">
            <a:off x="6088067" y="3785188"/>
            <a:ext cx="2197974" cy="276999"/>
          </a:xfrm>
          <a:prstGeom prst="rect">
            <a:avLst/>
          </a:prstGeom>
        </p:spPr>
        <p:txBody>
          <a:bodyPr wrap="none">
            <a:spAutoFit/>
          </a:bodyPr>
          <a:lstStyle/>
          <a:p>
            <a:pPr algn="r"/>
            <a:r>
              <a:rPr lang="en-US" sz="1200" b="1" dirty="0">
                <a:solidFill>
                  <a:srgbClr val="00523C"/>
                </a:solidFill>
              </a:rPr>
              <a:t>Source: </a:t>
            </a:r>
            <a:r>
              <a:rPr lang="en-US" sz="1200" b="1" dirty="0" err="1">
                <a:solidFill>
                  <a:srgbClr val="00523C"/>
                </a:solidFill>
              </a:rPr>
              <a:t>Agerholm</a:t>
            </a:r>
            <a:r>
              <a:rPr lang="en-US" sz="1200" b="1" dirty="0">
                <a:solidFill>
                  <a:srgbClr val="00523C"/>
                </a:solidFill>
              </a:rPr>
              <a:t> et al.  (2006).</a:t>
            </a:r>
          </a:p>
        </p:txBody>
      </p:sp>
    </p:spTree>
    <p:extLst>
      <p:ext uri="{BB962C8B-B14F-4D97-AF65-F5344CB8AC3E}">
        <p14:creationId xmlns:p14="http://schemas.microsoft.com/office/powerpoint/2010/main" val="268586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Syndactyly (</a:t>
            </a:r>
            <a:r>
              <a:rPr lang="en-US" dirty="0" err="1"/>
              <a:t>Mulefoot</a:t>
            </a:r>
            <a:r>
              <a:rPr lang="en-US" dirty="0"/>
              <a:t>)</a:t>
            </a:r>
          </a:p>
        </p:txBody>
      </p:sp>
      <p:pic>
        <p:nvPicPr>
          <p:cNvPr id="1026" name="Picture 2" descr="resentation of the phenotype. (A) Picture of the four affected limbs of an ..."/>
          <p:cNvPicPr>
            <a:picLocks noChangeAspect="1" noChangeArrowheads="1"/>
          </p:cNvPicPr>
          <p:nvPr/>
        </p:nvPicPr>
        <p:blipFill rotWithShape="1">
          <a:blip r:embed="rId2">
            <a:extLst>
              <a:ext uri="{28A0092B-C50C-407E-A947-70E740481C1C}">
                <a14:useLocalDpi xmlns:a14="http://schemas.microsoft.com/office/drawing/2010/main" val="0"/>
              </a:ext>
            </a:extLst>
          </a:blip>
          <a:srcRect b="49673"/>
          <a:stretch/>
        </p:blipFill>
        <p:spPr bwMode="auto">
          <a:xfrm>
            <a:off x="454224" y="693683"/>
            <a:ext cx="8224698" cy="41222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45292" y="4753471"/>
            <a:ext cx="2198038" cy="276999"/>
          </a:xfrm>
          <a:prstGeom prst="rect">
            <a:avLst/>
          </a:prstGeom>
        </p:spPr>
        <p:txBody>
          <a:bodyPr wrap="none">
            <a:spAutoFit/>
          </a:bodyPr>
          <a:lstStyle/>
          <a:p>
            <a:pPr algn="r"/>
            <a:r>
              <a:rPr lang="en-US" sz="1200" b="1" dirty="0">
                <a:solidFill>
                  <a:srgbClr val="00523C"/>
                </a:solidFill>
              </a:rPr>
              <a:t>Source: Duchesne et al.  (2006).</a:t>
            </a:r>
          </a:p>
        </p:txBody>
      </p:sp>
    </p:spTree>
    <p:extLst>
      <p:ext uri="{BB962C8B-B14F-4D97-AF65-F5344CB8AC3E}">
        <p14:creationId xmlns:p14="http://schemas.microsoft.com/office/powerpoint/2010/main" val="26333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recessive effects</a:t>
            </a:r>
          </a:p>
        </p:txBody>
      </p:sp>
      <p:sp>
        <p:nvSpPr>
          <p:cNvPr id="3" name="Content Placeholder 2"/>
          <p:cNvSpPr>
            <a:spLocks noGrp="1"/>
          </p:cNvSpPr>
          <p:nvPr>
            <p:ph sz="half" idx="1"/>
          </p:nvPr>
        </p:nvSpPr>
        <p:spPr/>
        <p:txBody>
          <a:bodyPr/>
          <a:lstStyle/>
          <a:p>
            <a:r>
              <a:rPr lang="en-US" dirty="0"/>
              <a:t>Late losses are </a:t>
            </a:r>
            <a:r>
              <a:rPr lang="en-US" dirty="0">
                <a:solidFill>
                  <a:srgbClr val="00337F"/>
                </a:solidFill>
              </a:rPr>
              <a:t>more costly </a:t>
            </a:r>
            <a:r>
              <a:rPr lang="en-US" dirty="0"/>
              <a:t>than early losses</a:t>
            </a:r>
            <a:endParaRPr lang="is-IS" dirty="0"/>
          </a:p>
          <a:p>
            <a:r>
              <a:rPr lang="is-IS" dirty="0"/>
              <a:t>A defect may cause deaths in </a:t>
            </a:r>
            <a:r>
              <a:rPr lang="is-IS" dirty="0">
                <a:solidFill>
                  <a:srgbClr val="00337F"/>
                </a:solidFill>
              </a:rPr>
              <a:t>more than one </a:t>
            </a:r>
            <a:r>
              <a:rPr lang="is-IS" dirty="0"/>
              <a:t>time period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67646258"/>
              </p:ext>
            </p:extLst>
          </p:nvPr>
        </p:nvGraphicFramePr>
        <p:xfrm>
          <a:off x="835571" y="2025867"/>
          <a:ext cx="7212726" cy="2582523"/>
        </p:xfrm>
        <a:graphic>
          <a:graphicData uri="http://schemas.openxmlformats.org/drawingml/2006/table">
            <a:tbl>
              <a:tblPr firstRow="1" bandRow="1">
                <a:tableStyleId>{2D5ABB26-0587-4C30-8999-92F81FD0307C}</a:tableStyleId>
              </a:tblPr>
              <a:tblGrid>
                <a:gridCol w="2404242">
                  <a:extLst>
                    <a:ext uri="{9D8B030D-6E8A-4147-A177-3AD203B41FA5}">
                      <a16:colId xmlns:a16="http://schemas.microsoft.com/office/drawing/2014/main" val="20000"/>
                    </a:ext>
                  </a:extLst>
                </a:gridCol>
                <a:gridCol w="2404242">
                  <a:extLst>
                    <a:ext uri="{9D8B030D-6E8A-4147-A177-3AD203B41FA5}">
                      <a16:colId xmlns:a16="http://schemas.microsoft.com/office/drawing/2014/main" val="20001"/>
                    </a:ext>
                  </a:extLst>
                </a:gridCol>
                <a:gridCol w="2404242">
                  <a:extLst>
                    <a:ext uri="{9D8B030D-6E8A-4147-A177-3AD203B41FA5}">
                      <a16:colId xmlns:a16="http://schemas.microsoft.com/office/drawing/2014/main" val="20002"/>
                    </a:ext>
                  </a:extLst>
                </a:gridCol>
              </a:tblGrid>
              <a:tr h="609921">
                <a:tc>
                  <a:txBody>
                    <a:bodyPr/>
                    <a:lstStyle/>
                    <a:p>
                      <a:r>
                        <a:rPr lang="en-US" sz="1800" b="1" dirty="0">
                          <a:solidFill>
                            <a:srgbClr val="00523C"/>
                          </a:solidFill>
                        </a:rPr>
                        <a:t>Embryonic loss or abortion</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Death at or near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Weeks or months following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65303">
                <a:tc>
                  <a:txBody>
                    <a:bodyPr/>
                    <a:lstStyle/>
                    <a:p>
                      <a:r>
                        <a:rPr lang="en-US" sz="1800" b="1" dirty="0">
                          <a:solidFill>
                            <a:schemeClr val="tx1"/>
                          </a:solidFill>
                        </a:rPr>
                        <a:t>BH1, HH0, HH1, HH2, HH3, HH4, HH5, CVM, JH1, JH2</a:t>
                      </a: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BH2,</a:t>
                      </a:r>
                      <a:r>
                        <a:rPr lang="en-US" sz="1800" b="1" baseline="0" dirty="0">
                          <a:solidFill>
                            <a:schemeClr val="tx1"/>
                          </a:solidFill>
                        </a:rPr>
                        <a:t> HH0, CVM, syndactyly (</a:t>
                      </a:r>
                      <a:r>
                        <a:rPr lang="en-US" sz="1800" b="1" baseline="0" dirty="0" err="1">
                          <a:solidFill>
                            <a:schemeClr val="tx1"/>
                          </a:solidFill>
                        </a:rPr>
                        <a:t>mulefoot</a:t>
                      </a:r>
                      <a:r>
                        <a:rPr lang="en-US" sz="1800" b="1" baseline="0" dirty="0">
                          <a:solidFill>
                            <a:schemeClr val="tx1"/>
                          </a:solidFill>
                        </a:rPr>
                        <a:t>)</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AH1, BH2, BLAD, cholesterol</a:t>
                      </a:r>
                      <a:r>
                        <a:rPr lang="en-US" sz="1800" b="1" baseline="0" dirty="0">
                          <a:solidFill>
                            <a:schemeClr val="tx1"/>
                          </a:solidFill>
                        </a:rPr>
                        <a:t> deficiency, </a:t>
                      </a:r>
                      <a:r>
                        <a:rPr lang="en-US" sz="1800" b="1" kern="1200" dirty="0">
                          <a:solidFill>
                            <a:schemeClr val="tx1"/>
                          </a:solidFill>
                          <a:effectLst/>
                          <a:latin typeface="+mn-lt"/>
                          <a:ea typeface="+mn-ea"/>
                          <a:cs typeface="+mn-cs"/>
                        </a:rPr>
                        <a:t>spinal </a:t>
                      </a:r>
                      <a:r>
                        <a:rPr lang="en-US" sz="1800" b="1" kern="1200" dirty="0" err="1">
                          <a:solidFill>
                            <a:schemeClr val="tx1"/>
                          </a:solidFill>
                          <a:effectLst/>
                          <a:latin typeface="+mn-lt"/>
                          <a:ea typeface="+mn-ea"/>
                          <a:cs typeface="+mn-cs"/>
                        </a:rPr>
                        <a:t>dysmyelination</a:t>
                      </a:r>
                      <a:r>
                        <a:rPr lang="en-US" sz="1800" b="1" kern="1200" dirty="0">
                          <a:solidFill>
                            <a:schemeClr val="tx1"/>
                          </a:solidFill>
                          <a:effectLst/>
                          <a:latin typeface="+mn-lt"/>
                          <a:ea typeface="+mn-ea"/>
                          <a:cs typeface="+mn-cs"/>
                        </a:rPr>
                        <a:t>, spinal muscular atrophy, weaver syndrome</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4275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Haplotypes affecting fertility</a:t>
            </a:r>
            <a:endParaRPr lang="en-US" dirty="0"/>
          </a:p>
        </p:txBody>
      </p:sp>
      <p:sp>
        <p:nvSpPr>
          <p:cNvPr id="12" name="Content Placeholder 11"/>
          <p:cNvSpPr>
            <a:spLocks noGrp="1"/>
          </p:cNvSpPr>
          <p:nvPr>
            <p:ph sz="half" idx="1"/>
          </p:nvPr>
        </p:nvSpPr>
        <p:spPr/>
        <p:txBody>
          <a:bodyPr/>
          <a:lstStyle/>
          <a:p>
            <a:r>
              <a:rPr lang="en-US" dirty="0"/>
              <a:t>Rapid discovery of new recessive defects</a:t>
            </a:r>
          </a:p>
          <a:p>
            <a:pPr lvl="1"/>
            <a:r>
              <a:rPr lang="en-US" dirty="0"/>
              <a:t>Large numbers of genotyped animals</a:t>
            </a:r>
          </a:p>
          <a:p>
            <a:pPr lvl="1"/>
            <a:r>
              <a:rPr lang="en-US" dirty="0"/>
              <a:t>Affordable DNA sequencing</a:t>
            </a:r>
          </a:p>
          <a:p>
            <a:r>
              <a:rPr lang="en-US" dirty="0"/>
              <a:t>Determination of haplotype location</a:t>
            </a:r>
          </a:p>
          <a:p>
            <a:pPr lvl="1"/>
            <a:r>
              <a:rPr lang="en-US" dirty="0"/>
              <a:t>Significant number of homozygous animals expected, but none observed</a:t>
            </a:r>
          </a:p>
          <a:p>
            <a:pPr lvl="1"/>
            <a:r>
              <a:rPr lang="en-US" dirty="0"/>
              <a:t>Narrow suspect region with fine mapping</a:t>
            </a:r>
          </a:p>
          <a:p>
            <a:pPr lvl="1"/>
            <a:r>
              <a:rPr lang="en-US" dirty="0"/>
              <a:t>Use sequence data to find causative mutation </a:t>
            </a:r>
          </a:p>
        </p:txBody>
      </p:sp>
    </p:spTree>
    <p:extLst>
      <p:ext uri="{BB962C8B-B14F-4D97-AF65-F5344CB8AC3E}">
        <p14:creationId xmlns:p14="http://schemas.microsoft.com/office/powerpoint/2010/main" val="325070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1643A-352E-4348-A35E-B611B89DD8CD}"/>
              </a:ext>
            </a:extLst>
          </p:cNvPr>
          <p:cNvSpPr>
            <a:spLocks noGrp="1"/>
          </p:cNvSpPr>
          <p:nvPr>
            <p:ph type="title"/>
          </p:nvPr>
        </p:nvSpPr>
        <p:spPr/>
        <p:txBody>
          <a:bodyPr/>
          <a:lstStyle/>
          <a:p>
            <a:r>
              <a:rPr lang="en-US" dirty="0"/>
              <a:t>Genotypes are plentiful</a:t>
            </a:r>
          </a:p>
        </p:txBody>
      </p:sp>
      <p:pic>
        <p:nvPicPr>
          <p:cNvPr id="6" name="Picture 5">
            <a:extLst>
              <a:ext uri="{FF2B5EF4-FFF2-40B4-BE49-F238E27FC236}">
                <a16:creationId xmlns:a16="http://schemas.microsoft.com/office/drawing/2014/main" id="{1922C274-F30D-534A-85E6-DE1D45BB6259}"/>
              </a:ext>
            </a:extLst>
          </p:cNvPr>
          <p:cNvPicPr>
            <a:picLocks noChangeAspect="1"/>
          </p:cNvPicPr>
          <p:nvPr/>
        </p:nvPicPr>
        <p:blipFill>
          <a:blip r:embed="rId2"/>
          <a:stretch>
            <a:fillRect/>
          </a:stretch>
        </p:blipFill>
        <p:spPr>
          <a:xfrm>
            <a:off x="365760" y="772506"/>
            <a:ext cx="5936769" cy="4047797"/>
          </a:xfrm>
          <a:prstGeom prst="rect">
            <a:avLst/>
          </a:prstGeom>
        </p:spPr>
      </p:pic>
      <p:pic>
        <p:nvPicPr>
          <p:cNvPr id="9" name="Picture 8">
            <a:extLst>
              <a:ext uri="{FF2B5EF4-FFF2-40B4-BE49-F238E27FC236}">
                <a16:creationId xmlns:a16="http://schemas.microsoft.com/office/drawing/2014/main" id="{1EC2A80C-BF64-B942-9C37-7BD77FE1DB3F}"/>
              </a:ext>
            </a:extLst>
          </p:cNvPr>
          <p:cNvPicPr>
            <a:picLocks noChangeAspect="1"/>
          </p:cNvPicPr>
          <p:nvPr/>
        </p:nvPicPr>
        <p:blipFill>
          <a:blip r:embed="rId3"/>
          <a:stretch>
            <a:fillRect/>
          </a:stretch>
        </p:blipFill>
        <p:spPr>
          <a:xfrm>
            <a:off x="6462548" y="780389"/>
            <a:ext cx="2456793" cy="1675086"/>
          </a:xfrm>
          <a:prstGeom prst="rect">
            <a:avLst/>
          </a:prstGeom>
        </p:spPr>
      </p:pic>
      <p:pic>
        <p:nvPicPr>
          <p:cNvPr id="10" name="Picture 9">
            <a:extLst>
              <a:ext uri="{FF2B5EF4-FFF2-40B4-BE49-F238E27FC236}">
                <a16:creationId xmlns:a16="http://schemas.microsoft.com/office/drawing/2014/main" id="{88BF3B7B-3533-8444-A672-D5092C6C7F19}"/>
              </a:ext>
            </a:extLst>
          </p:cNvPr>
          <p:cNvPicPr>
            <a:picLocks noChangeAspect="1"/>
          </p:cNvPicPr>
          <p:nvPr/>
        </p:nvPicPr>
        <p:blipFill>
          <a:blip r:embed="rId4"/>
          <a:stretch>
            <a:fillRect/>
          </a:stretch>
        </p:blipFill>
        <p:spPr>
          <a:xfrm>
            <a:off x="6462548" y="2804288"/>
            <a:ext cx="2456793" cy="1636020"/>
          </a:xfrm>
          <a:prstGeom prst="rect">
            <a:avLst/>
          </a:prstGeom>
        </p:spPr>
      </p:pic>
    </p:spTree>
    <p:extLst>
      <p:ext uri="{BB962C8B-B14F-4D97-AF65-F5344CB8AC3E}">
        <p14:creationId xmlns:p14="http://schemas.microsoft.com/office/powerpoint/2010/main" val="3424888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Recessives in U.S. Holsteins</a:t>
            </a:r>
          </a:p>
        </p:txBody>
      </p:sp>
      <p:sp>
        <p:nvSpPr>
          <p:cNvPr id="5" name="TextBox 4"/>
          <p:cNvSpPr txBox="1"/>
          <p:nvPr/>
        </p:nvSpPr>
        <p:spPr>
          <a:xfrm>
            <a:off x="370111" y="4261486"/>
            <a:ext cx="8262259" cy="720647"/>
          </a:xfrm>
          <a:prstGeom prst="rect">
            <a:avLst/>
          </a:prstGeom>
          <a:noFill/>
        </p:spPr>
        <p:txBody>
          <a:bodyPr wrap="square" lIns="0" tIns="0" rIns="0" bIns="0" rtlCol="0">
            <a:spAutoFit/>
          </a:bodyPr>
          <a:lstStyle/>
          <a:p>
            <a:pPr>
              <a:lnSpc>
                <a:spcPts val="1400"/>
              </a:lnSpc>
              <a:spcAft>
                <a:spcPts val="300"/>
              </a:spcAft>
            </a:pPr>
            <a:r>
              <a:rPr lang="en-US" sz="1400" b="1" dirty="0">
                <a:solidFill>
                  <a:srgbClr val="000000"/>
                </a:solidFill>
              </a:rPr>
              <a:t>*Causative mutation known</a:t>
            </a:r>
          </a:p>
          <a:p>
            <a:pPr marL="53975" indent="-64008">
              <a:lnSpc>
                <a:spcPts val="1400"/>
              </a:lnSpc>
            </a:pPr>
            <a:r>
              <a:rPr lang="en-US" sz="1400" b="1" baseline="30000" dirty="0">
                <a:solidFill>
                  <a:srgbClr val="000000"/>
                </a:solidFill>
              </a:rPr>
              <a:t>1</a:t>
            </a:r>
            <a:r>
              <a:rPr lang="en-US" sz="1400" b="1" dirty="0">
                <a:solidFill>
                  <a:srgbClr val="000000"/>
                </a:solidFill>
              </a:rPr>
              <a:t>Timing of embryonic loss/calf death for homozygous animals: B = calf death at/shortly after birth,</a:t>
            </a:r>
          </a:p>
          <a:p>
            <a:pPr marL="64008" indent="-73152">
              <a:lnSpc>
                <a:spcPts val="1400"/>
              </a:lnSpc>
            </a:pPr>
            <a:r>
              <a:rPr lang="en-US" sz="1400" b="1" dirty="0">
                <a:solidFill>
                  <a:srgbClr val="000000"/>
                </a:solidFill>
              </a:rPr>
              <a:t>	E = embryonic loss/abortion, W = calf death weeks/months after birth</a:t>
            </a:r>
          </a:p>
          <a:p>
            <a:pPr>
              <a:lnSpc>
                <a:spcPts val="1000"/>
              </a:lnSpc>
            </a:pPr>
            <a:r>
              <a:rPr lang="en-US" sz="1400" b="1" i="1" dirty="0">
                <a:solidFill>
                  <a:srgbClr val="00523C"/>
                </a:solidFill>
              </a:rPr>
              <a:t>						             Source:</a:t>
            </a:r>
            <a:r>
              <a:rPr lang="en-US" sz="1400" b="1" dirty="0">
                <a:solidFill>
                  <a:srgbClr val="000000"/>
                </a:solidFill>
              </a:rPr>
              <a:t> Cole et al. (2016)</a:t>
            </a:r>
          </a:p>
        </p:txBody>
      </p:sp>
      <p:graphicFrame>
        <p:nvGraphicFramePr>
          <p:cNvPr id="6" name="Group 76"/>
          <p:cNvGraphicFramePr>
            <a:graphicFrameLocks/>
          </p:cNvGraphicFramePr>
          <p:nvPr>
            <p:extLst>
              <p:ext uri="{D42A27DB-BD31-4B8C-83A1-F6EECF244321}">
                <p14:modId xmlns:p14="http://schemas.microsoft.com/office/powerpoint/2010/main" val="2119850636"/>
              </p:ext>
            </p:extLst>
          </p:nvPr>
        </p:nvGraphicFramePr>
        <p:xfrm>
          <a:off x="375142" y="762180"/>
          <a:ext cx="8432797" cy="3436874"/>
        </p:xfrm>
        <a:graphic>
          <a:graphicData uri="http://schemas.openxmlformats.org/drawingml/2006/table">
            <a:tbl>
              <a:tblPr/>
              <a:tblGrid>
                <a:gridCol w="592157">
                  <a:extLst>
                    <a:ext uri="{9D8B030D-6E8A-4147-A177-3AD203B41FA5}">
                      <a16:colId xmlns:a16="http://schemas.microsoft.com/office/drawing/2014/main" val="20000"/>
                    </a:ext>
                  </a:extLst>
                </a:gridCol>
                <a:gridCol w="3267244">
                  <a:extLst>
                    <a:ext uri="{9D8B030D-6E8A-4147-A177-3AD203B41FA5}">
                      <a16:colId xmlns:a16="http://schemas.microsoft.com/office/drawing/2014/main" val="20001"/>
                    </a:ext>
                  </a:extLst>
                </a:gridCol>
                <a:gridCol w="1153886">
                  <a:extLst>
                    <a:ext uri="{9D8B030D-6E8A-4147-A177-3AD203B41FA5}">
                      <a16:colId xmlns:a16="http://schemas.microsoft.com/office/drawing/2014/main" val="20002"/>
                    </a:ext>
                  </a:extLst>
                </a:gridCol>
                <a:gridCol w="1208314">
                  <a:extLst>
                    <a:ext uri="{9D8B030D-6E8A-4147-A177-3AD203B41FA5}">
                      <a16:colId xmlns:a16="http://schemas.microsoft.com/office/drawing/2014/main" val="20003"/>
                    </a:ext>
                  </a:extLst>
                </a:gridCol>
                <a:gridCol w="1545771">
                  <a:extLst>
                    <a:ext uri="{9D8B030D-6E8A-4147-A177-3AD203B41FA5}">
                      <a16:colId xmlns:a16="http://schemas.microsoft.com/office/drawing/2014/main" val="20004"/>
                    </a:ext>
                  </a:extLst>
                </a:gridCol>
                <a:gridCol w="665425">
                  <a:extLst>
                    <a:ext uri="{9D8B030D-6E8A-4147-A177-3AD203B41FA5}">
                      <a16:colId xmlns:a16="http://schemas.microsoft.com/office/drawing/2014/main" val="20005"/>
                    </a:ext>
                  </a:extLst>
                </a:gridCol>
              </a:tblGrid>
              <a:tr h="0">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err="1">
                          <a:ln>
                            <a:noFill/>
                          </a:ln>
                          <a:solidFill>
                            <a:srgbClr val="244270"/>
                          </a:solidFill>
                          <a:effectLst/>
                          <a:latin typeface="+mn-lt"/>
                          <a:ea typeface="Arial Unicode MS" pitchFamily="34" charset="-128"/>
                        </a:rPr>
                        <a:t>Haplo</a:t>
                      </a:r>
                      <a:r>
                        <a:rPr kumimoji="0" lang="en-US" sz="15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type</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15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22860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15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Timing</a:t>
                      </a:r>
                      <a:r>
                        <a:rPr kumimoji="0" lang="en-US" sz="1500" b="1" i="0" u="none" strike="noStrike" cap="none" normalizeH="0" baseline="30000" dirty="0">
                          <a:ln>
                            <a:noFill/>
                          </a:ln>
                          <a:solidFill>
                            <a:srgbClr val="244270"/>
                          </a:solidFill>
                          <a:effectLst/>
                          <a:latin typeface="+mn-lt"/>
                          <a:ea typeface="Arial Unicode MS" pitchFamily="34" charset="-128"/>
                        </a:rPr>
                        <a:t>1</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Black/red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14.8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0.80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Cholesterol deficiency/</a:t>
                      </a:r>
                      <a:r>
                        <a:rPr kumimoji="0" lang="en-US" sz="1500" b="1" i="1" u="none" strike="noStrike" cap="none" normalizeH="0" baseline="0" dirty="0">
                          <a:ln>
                            <a:noFill/>
                          </a:ln>
                          <a:solidFill>
                            <a:srgbClr val="000000"/>
                          </a:solidFill>
                          <a:effectLst/>
                          <a:latin typeface="+mn-lt"/>
                          <a:ea typeface="Arial Unicode MS" pitchFamily="34" charset="-128"/>
                        </a:rPr>
                        <a:t>APOB</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78.0*</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2.50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Dominant red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9.5*</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Brachyspina</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FANCI</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21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21.2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2.76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APAF1</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5</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63.2*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1.92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94.9</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96.6</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SMC2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95.4*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2.95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GART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1.3*</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0.37</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TFB1M</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9</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93.2</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93.4</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2.22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145.1</a:t>
                      </a:r>
                      <a:r>
                        <a:rPr kumimoji="0" lang="en-US" sz="1500" b="1" i="0" u="none" strike="noStrike" cap="none" normalizeH="0" baseline="0" dirty="0">
                          <a:ln>
                            <a:noFill/>
                          </a:ln>
                          <a:solidFill>
                            <a:srgbClr val="000000"/>
                          </a:solidFill>
                          <a:effectLst/>
                          <a:latin typeface="+mn-lt"/>
                          <a:ea typeface="Arial Unicode MS" pitchFamily="34" charset="-128"/>
                        </a:rPr>
                        <a:t>*</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CVM/</a:t>
                      </a:r>
                      <a:r>
                        <a:rPr kumimoji="0" lang="en-US" sz="1500" b="1" i="1" u="none" strike="noStrike" cap="none" normalizeH="0" baseline="0" dirty="0">
                          <a:ln>
                            <a:noFill/>
                          </a:ln>
                          <a:solidFill>
                            <a:srgbClr val="000000"/>
                          </a:solidFill>
                          <a:effectLst/>
                          <a:latin typeface="+mn-lt"/>
                          <a:ea typeface="Arial Unicode MS" pitchFamily="34" charset="-128"/>
                        </a:rPr>
                        <a:t>SLC35A3</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l">
                        <a:lnSpc>
                          <a:spcPts val="1550"/>
                        </a:lnSpc>
                        <a:spcBef>
                          <a:spcPts val="0"/>
                        </a:spcBef>
                        <a:spcAft>
                          <a:spcPts val="0"/>
                        </a:spcAft>
                        <a:tabLst>
                          <a:tab pos="631825" algn="dec"/>
                        </a:tabLst>
                      </a:pPr>
                      <a:r>
                        <a:rPr lang="en-US" sz="1500" b="1" dirty="0">
                          <a:solidFill>
                            <a:srgbClr val="000000"/>
                          </a:solidFill>
                        </a:rPr>
                        <a:t>	43.4</a:t>
                      </a:r>
                      <a:r>
                        <a:rPr kumimoji="0" lang="en-US" sz="1500" b="1" i="0" u="none" strike="noStrike" cap="none" normalizeH="0" baseline="0" dirty="0">
                          <a:ln>
                            <a:noFill/>
                          </a:ln>
                          <a:solidFill>
                            <a:srgbClr val="000000"/>
                          </a:solidFill>
                          <a:effectLst/>
                          <a:latin typeface="+mn-lt"/>
                          <a:ea typeface="Arial Unicode MS" pitchFamily="34" charset="-128"/>
                        </a:rPr>
                        <a:t>*</a:t>
                      </a:r>
                      <a:endParaRPr lang="en-US" sz="1500" b="1" dirty="0">
                        <a:solidFill>
                          <a:srgbClr val="000000"/>
                        </a:solidFill>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1.37</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69.8*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0.07</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Polledness</a:t>
                      </a:r>
                      <a:r>
                        <a:rPr kumimoji="0" lang="en-US" sz="1500" b="1" i="0" u="none" strike="noStrike" cap="none" normalizeH="0" baseline="0" dirty="0">
                          <a:ln>
                            <a:noFill/>
                          </a:ln>
                          <a:solidFill>
                            <a:srgbClr val="00503E"/>
                          </a:solidFill>
                          <a:effectLst/>
                          <a:latin typeface="+mn-lt"/>
                          <a:ea typeface="Arial Unicode MS" pitchFamily="34" charset="-128"/>
                        </a:rPr>
                        <a:t> (dominant)</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POLLED</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lang="en-US" sz="1500" b="1" dirty="0">
                          <a:solidFill>
                            <a:srgbClr val="000000"/>
                          </a:solidFill>
                        </a:rPr>
                        <a:t>1.7</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2.0</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0.71</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lang="en-US" sz="1500" b="1" dirty="0">
                          <a:solidFill>
                            <a:srgbClr val="000000"/>
                          </a:solidFill>
                        </a:rPr>
                        <a:t>	14.8</a:t>
                      </a:r>
                      <a:r>
                        <a:rPr kumimoji="0" lang="en-US" sz="1500" b="1" i="0" u="none" strike="noStrike" cap="none" normalizeH="0" baseline="0" dirty="0">
                          <a:ln>
                            <a:noFill/>
                          </a:ln>
                          <a:solidFill>
                            <a:srgbClr val="000000"/>
                          </a:solidFill>
                          <a:effectLst/>
                          <a:latin typeface="+mn-lt"/>
                          <a:ea typeface="Arial Unicode MS" pitchFamily="34" charset="-128"/>
                        </a:rPr>
                        <a:t>*</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5.42</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24344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sz="half" idx="1"/>
          </p:nvPr>
        </p:nvSpPr>
        <p:spPr/>
        <p:txBody>
          <a:bodyPr/>
          <a:lstStyle/>
          <a:p>
            <a:pPr>
              <a:buClr>
                <a:schemeClr val="tx1"/>
              </a:buClr>
            </a:pPr>
            <a:r>
              <a:rPr lang="en-US" dirty="0">
                <a:solidFill>
                  <a:srgbClr val="00523C"/>
                </a:solidFill>
              </a:rPr>
              <a:t>MacArthur et al. (2012)</a:t>
            </a:r>
            <a:r>
              <a:rPr lang="en-US" dirty="0"/>
              <a:t> estimated that human genomes contain </a:t>
            </a:r>
            <a:r>
              <a:rPr lang="en-US" dirty="0">
                <a:solidFill>
                  <a:srgbClr val="B00000"/>
                </a:solidFill>
              </a:rPr>
              <a:t>~100</a:t>
            </a:r>
            <a:r>
              <a:rPr lang="en-US" dirty="0"/>
              <a:t> loss-of-function mutations, and </a:t>
            </a:r>
            <a:r>
              <a:rPr lang="en-US" dirty="0">
                <a:solidFill>
                  <a:srgbClr val="B00000"/>
                </a:solidFill>
              </a:rPr>
              <a:t>~20</a:t>
            </a:r>
            <a:r>
              <a:rPr lang="en-US" dirty="0"/>
              <a:t> completely inactivated genes</a:t>
            </a:r>
          </a:p>
          <a:p>
            <a:r>
              <a:rPr lang="en-US" dirty="0"/>
              <a:t>The mutations are there even if we have not identified them yet</a:t>
            </a:r>
          </a:p>
          <a:p>
            <a:pPr lvl="1"/>
            <a:r>
              <a:rPr lang="en-US" dirty="0"/>
              <a:t>Example: HH6, mutation in </a:t>
            </a:r>
            <a:r>
              <a:rPr lang="en-US" i="1" dirty="0"/>
              <a:t>SDE2</a:t>
            </a:r>
            <a:r>
              <a:rPr lang="en-US" dirty="0"/>
              <a:t> </a:t>
            </a:r>
            <a:r>
              <a:rPr lang="en-US" dirty="0">
                <a:solidFill>
                  <a:srgbClr val="00523C"/>
                </a:solidFill>
              </a:rPr>
              <a:t>(Fritz et al., 2018)</a:t>
            </a:r>
          </a:p>
          <a:p>
            <a:r>
              <a:rPr lang="en-US" dirty="0"/>
              <a:t>Our </a:t>
            </a:r>
            <a:r>
              <a:rPr lang="en-US" dirty="0">
                <a:solidFill>
                  <a:srgbClr val="00337F"/>
                </a:solidFill>
              </a:rPr>
              <a:t>detection methods are improving</a:t>
            </a:r>
            <a:r>
              <a:rPr lang="en-US" dirty="0"/>
              <a:t> as our technology improves</a:t>
            </a:r>
          </a:p>
          <a:p>
            <a:pPr lvl="1"/>
            <a:r>
              <a:rPr lang="en-US" dirty="0"/>
              <a:t>Example: Whole-genome scan to identify loss-of-function variants (</a:t>
            </a:r>
            <a:r>
              <a:rPr lang="en-US" dirty="0">
                <a:solidFill>
                  <a:srgbClr val="00523C"/>
                </a:solidFill>
              </a:rPr>
              <a:t>Taylor et al., 2016</a:t>
            </a:r>
            <a:r>
              <a:rPr lang="en-US" dirty="0"/>
              <a:t>).</a:t>
            </a:r>
          </a:p>
        </p:txBody>
      </p:sp>
    </p:spTree>
    <p:extLst>
      <p:ext uri="{BB962C8B-B14F-4D97-AF65-F5344CB8AC3E}">
        <p14:creationId xmlns:p14="http://schemas.microsoft.com/office/powerpoint/2010/main" val="323559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Frequencies change over time</a:t>
            </a:r>
          </a:p>
        </p:txBody>
      </p:sp>
      <p:pic>
        <p:nvPicPr>
          <p:cNvPr id="5" name="Picture 4"/>
          <p:cNvPicPr/>
          <p:nvPr/>
        </p:nvPicPr>
        <p:blipFill rotWithShape="1">
          <a:blip r:embed="rId3">
            <a:extLst>
              <a:ext uri="{28A0092B-C50C-407E-A947-70E740481C1C}">
                <a14:useLocalDpi xmlns:a14="http://schemas.microsoft.com/office/drawing/2010/main" val="0"/>
              </a:ext>
            </a:extLst>
          </a:blip>
          <a:srcRect t="50208"/>
          <a:stretch/>
        </p:blipFill>
        <p:spPr>
          <a:xfrm>
            <a:off x="1428751" y="701566"/>
            <a:ext cx="6745355" cy="4254887"/>
          </a:xfrm>
          <a:prstGeom prst="rect">
            <a:avLst/>
          </a:prstGeom>
        </p:spPr>
      </p:pic>
      <p:sp>
        <p:nvSpPr>
          <p:cNvPr id="6" name="TextBox 5"/>
          <p:cNvSpPr txBox="1"/>
          <p:nvPr/>
        </p:nvSpPr>
        <p:spPr>
          <a:xfrm rot="5400000">
            <a:off x="7202235" y="3716206"/>
            <a:ext cx="2203496" cy="276999"/>
          </a:xfrm>
          <a:prstGeom prst="rect">
            <a:avLst/>
          </a:prstGeom>
          <a:noFill/>
        </p:spPr>
        <p:txBody>
          <a:bodyPr wrap="square" rtlCol="0">
            <a:spAutoFit/>
          </a:bodyPr>
          <a:lstStyle/>
          <a:p>
            <a:pPr algn="r"/>
            <a:r>
              <a:rPr lang="en-US" sz="1200" b="1" dirty="0">
                <a:solidFill>
                  <a:srgbClr val="00337F"/>
                </a:solidFill>
                <a:latin typeface="Trebuchet MS" charset="0"/>
                <a:ea typeface="Trebuchet MS" charset="0"/>
                <a:cs typeface="Trebuchet MS" charset="0"/>
              </a:rPr>
              <a:t>Source: Cole et al. (2016).</a:t>
            </a:r>
          </a:p>
        </p:txBody>
      </p:sp>
      <p:sp>
        <p:nvSpPr>
          <p:cNvPr id="7" name="Content Placeholder 2"/>
          <p:cNvSpPr txBox="1">
            <a:spLocks/>
          </p:cNvSpPr>
          <p:nvPr/>
        </p:nvSpPr>
        <p:spPr bwMode="auto">
          <a:xfrm>
            <a:off x="1428751" y="1132372"/>
            <a:ext cx="6286500" cy="73866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39725" indent="-339725" algn="l" rtl="0" eaLnBrk="0" fontAlgn="base" hangingPunct="0">
              <a:spcBef>
                <a:spcPct val="0"/>
              </a:spcBef>
              <a:spcAft>
                <a:spcPct val="50000"/>
              </a:spcAft>
              <a:buClr>
                <a:srgbClr val="A3F8FF"/>
              </a:buClr>
              <a:buSzPct val="55000"/>
              <a:buFont typeface="Monotype Sorts" charset="0"/>
              <a:buChar char="l"/>
              <a:defRPr sz="3200" b="1">
                <a:solidFill>
                  <a:schemeClr val="tx1"/>
                </a:solidFill>
                <a:latin typeface="Trebuchet MS"/>
                <a:ea typeface="ＭＳ Ｐゴシック" charset="0"/>
                <a:cs typeface="Calibri" pitchFamily="34" charset="0"/>
              </a:defRPr>
            </a:lvl1pPr>
            <a:lvl2pPr marL="690563" indent="-284163" algn="l" rtl="0" eaLnBrk="0" fontAlgn="base" hangingPunct="0">
              <a:spcBef>
                <a:spcPct val="0"/>
              </a:spcBef>
              <a:spcAft>
                <a:spcPct val="50000"/>
              </a:spcAft>
              <a:buClr>
                <a:srgbClr val="A3F8FF"/>
              </a:buClr>
              <a:buSzPct val="55000"/>
              <a:buFont typeface="Monotype Sorts" charset="0"/>
              <a:buChar char="w"/>
              <a:defRPr sz="3200" b="1">
                <a:solidFill>
                  <a:schemeClr val="tx1"/>
                </a:solidFill>
                <a:latin typeface="Trebuchet MS"/>
                <a:ea typeface="ＭＳ Ｐゴシック" charset="0"/>
                <a:cs typeface="Calibri" pitchFamily="34" charset="0"/>
              </a:defRPr>
            </a:lvl2pPr>
            <a:lvl3pPr marL="1206500" indent="-515938" algn="l" rtl="0" eaLnBrk="0" fontAlgn="base" hangingPunct="0">
              <a:spcBef>
                <a:spcPct val="0"/>
              </a:spcBef>
              <a:spcAft>
                <a:spcPct val="50000"/>
              </a:spcAft>
              <a:buClr>
                <a:srgbClr val="A3F8FF"/>
              </a:buClr>
              <a:buSzPct val="120000"/>
              <a:buFont typeface="Humnst777 BT" charset="0"/>
              <a:buChar char="−"/>
              <a:defRPr sz="3200" b="1">
                <a:solidFill>
                  <a:schemeClr val="tx1"/>
                </a:solidFill>
                <a:latin typeface="Trebuchet MS"/>
                <a:ea typeface="ＭＳ Ｐゴシック" charset="0"/>
                <a:cs typeface="Calibri" pitchFamily="34" charset="0"/>
              </a:defRPr>
            </a:lvl3pPr>
            <a:lvl4pPr marL="1663700" indent="-228600" algn="l" rtl="0" eaLnBrk="0" fontAlgn="base" hangingPunct="0">
              <a:spcBef>
                <a:spcPct val="5000"/>
              </a:spcBef>
              <a:spcAft>
                <a:spcPct val="0"/>
              </a:spcAft>
              <a:buClr>
                <a:srgbClr val="009900"/>
              </a:buClr>
              <a:buSzPct val="120000"/>
              <a:buChar char="•"/>
              <a:defRPr sz="2800" b="1">
                <a:solidFill>
                  <a:schemeClr val="tx1"/>
                </a:solidFill>
                <a:latin typeface="+mn-lt"/>
                <a:ea typeface="ＭＳ Ｐゴシック" charset="0"/>
              </a:defRPr>
            </a:lvl4pPr>
            <a:lvl5pPr marL="2057400" indent="-228600" algn="l" rtl="0" eaLnBrk="0" fontAlgn="base" hangingPunct="0">
              <a:spcBef>
                <a:spcPct val="5000"/>
              </a:spcBef>
              <a:spcAft>
                <a:spcPct val="0"/>
              </a:spcAft>
              <a:buClr>
                <a:srgbClr val="009900"/>
              </a:buClr>
              <a:buSzPct val="120000"/>
              <a:buChar char="•"/>
              <a:defRPr sz="2800" b="1">
                <a:solidFill>
                  <a:schemeClr val="tx1"/>
                </a:solidFill>
                <a:latin typeface="+mn-lt"/>
                <a:ea typeface="ＭＳ Ｐゴシック" charset="0"/>
              </a:defRPr>
            </a:lvl5pPr>
            <a:lvl6pPr marL="2514600" indent="-228600" algn="l" rtl="0" fontAlgn="base">
              <a:spcBef>
                <a:spcPct val="5000"/>
              </a:spcBef>
              <a:spcAft>
                <a:spcPct val="0"/>
              </a:spcAft>
              <a:buClr>
                <a:srgbClr val="009900"/>
              </a:buClr>
              <a:buSzPct val="120000"/>
              <a:buChar char="•"/>
              <a:defRPr sz="2800" b="1">
                <a:solidFill>
                  <a:schemeClr val="tx1"/>
                </a:solidFill>
                <a:latin typeface="+mn-lt"/>
              </a:defRPr>
            </a:lvl6pPr>
            <a:lvl7pPr marL="2971800" indent="-228600" algn="l" rtl="0" fontAlgn="base">
              <a:spcBef>
                <a:spcPct val="5000"/>
              </a:spcBef>
              <a:spcAft>
                <a:spcPct val="0"/>
              </a:spcAft>
              <a:buClr>
                <a:srgbClr val="009900"/>
              </a:buClr>
              <a:buSzPct val="120000"/>
              <a:buChar char="•"/>
              <a:defRPr sz="2800" b="1">
                <a:solidFill>
                  <a:schemeClr val="tx1"/>
                </a:solidFill>
                <a:latin typeface="+mn-lt"/>
              </a:defRPr>
            </a:lvl7pPr>
            <a:lvl8pPr marL="3429000" indent="-228600" algn="l" rtl="0" fontAlgn="base">
              <a:spcBef>
                <a:spcPct val="5000"/>
              </a:spcBef>
              <a:spcAft>
                <a:spcPct val="0"/>
              </a:spcAft>
              <a:buClr>
                <a:srgbClr val="009900"/>
              </a:buClr>
              <a:buSzPct val="120000"/>
              <a:buChar char="•"/>
              <a:defRPr sz="2800" b="1">
                <a:solidFill>
                  <a:schemeClr val="tx1"/>
                </a:solidFill>
                <a:latin typeface="+mn-lt"/>
              </a:defRPr>
            </a:lvl8pPr>
            <a:lvl9pPr marL="3886200" indent="-228600" algn="l" rtl="0" fontAlgn="base">
              <a:spcBef>
                <a:spcPct val="5000"/>
              </a:spcBef>
              <a:spcAft>
                <a:spcPct val="0"/>
              </a:spcAft>
              <a:buClr>
                <a:srgbClr val="009900"/>
              </a:buClr>
              <a:buSzPct val="120000"/>
              <a:buChar char="•"/>
              <a:defRPr sz="2800" b="1">
                <a:solidFill>
                  <a:schemeClr val="tx1"/>
                </a:solidFill>
                <a:latin typeface="+mn-lt"/>
              </a:defRPr>
            </a:lvl9pPr>
          </a:lstStyle>
          <a:p>
            <a:pPr marL="0" indent="0" defTabSz="685800">
              <a:buNone/>
            </a:pPr>
            <a:r>
              <a:rPr lang="en-US" sz="2400" kern="0" dirty="0">
                <a:solidFill>
                  <a:srgbClr val="FFFFFF"/>
                </a:solidFill>
              </a:rPr>
              <a:t>The best way to reduce the frequency of harmful alleles is to not use carrier bulls!</a:t>
            </a:r>
            <a:endParaRPr lang="en-US" sz="2400" kern="0" dirty="0"/>
          </a:p>
        </p:txBody>
      </p:sp>
    </p:spTree>
    <p:extLst>
      <p:ext uri="{BB962C8B-B14F-4D97-AF65-F5344CB8AC3E}">
        <p14:creationId xmlns:p14="http://schemas.microsoft.com/office/powerpoint/2010/main" val="282669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recessives affect other traits?</a:t>
            </a:r>
          </a:p>
        </p:txBody>
      </p:sp>
      <p:sp>
        <p:nvSpPr>
          <p:cNvPr id="3" name="Content Placeholder 2"/>
          <p:cNvSpPr>
            <a:spLocks noGrp="1"/>
          </p:cNvSpPr>
          <p:nvPr>
            <p:ph sz="half" idx="1"/>
          </p:nvPr>
        </p:nvSpPr>
        <p:spPr/>
        <p:txBody>
          <a:bodyPr/>
          <a:lstStyle/>
          <a:p>
            <a:r>
              <a:rPr lang="en-US" dirty="0"/>
              <a:t>Effects of recessive haplotypes on yield, fertility, and longevity </a:t>
            </a:r>
            <a:r>
              <a:rPr lang="en-US" dirty="0">
                <a:solidFill>
                  <a:srgbClr val="00337F"/>
                </a:solidFill>
              </a:rPr>
              <a:t>generally were small</a:t>
            </a:r>
            <a:r>
              <a:rPr lang="en-US" dirty="0">
                <a:solidFill>
                  <a:srgbClr val="FFFF00"/>
                </a:solidFill>
              </a:rPr>
              <a:t> </a:t>
            </a:r>
            <a:r>
              <a:rPr lang="en-US" dirty="0"/>
              <a:t>even when significant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24" t="30000" r="2442" b="17100"/>
          <a:stretch/>
        </p:blipFill>
        <p:spPr>
          <a:xfrm>
            <a:off x="549018" y="1781504"/>
            <a:ext cx="8091416" cy="2829910"/>
          </a:xfrm>
          <a:prstGeom prst="rect">
            <a:avLst/>
          </a:prstGeom>
        </p:spPr>
      </p:pic>
    </p:spTree>
    <p:extLst>
      <p:ext uri="{BB962C8B-B14F-4D97-AF65-F5344CB8AC3E}">
        <p14:creationId xmlns:p14="http://schemas.microsoft.com/office/powerpoint/2010/main" val="236474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274014_766683156696413_326103230947452832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056" y="665001"/>
            <a:ext cx="5961888" cy="4292560"/>
          </a:xfrm>
          <a:prstGeom prst="rect">
            <a:avLst/>
          </a:prstGeom>
          <a:ln w="25400">
            <a:solidFill>
              <a:schemeClr val="tx1"/>
            </a:solidFill>
          </a:ln>
        </p:spPr>
      </p:pic>
      <p:sp>
        <p:nvSpPr>
          <p:cNvPr id="3" name="Title 2"/>
          <p:cNvSpPr>
            <a:spLocks noGrp="1"/>
          </p:cNvSpPr>
          <p:nvPr>
            <p:ph type="title"/>
          </p:nvPr>
        </p:nvSpPr>
        <p:spPr/>
        <p:txBody>
          <a:bodyPr/>
          <a:lstStyle/>
          <a:p>
            <a:r>
              <a:rPr lang="en-US" dirty="0"/>
              <a:t>Well, here we are</a:t>
            </a:r>
          </a:p>
        </p:txBody>
      </p:sp>
    </p:spTree>
    <p:extLst>
      <p:ext uri="{BB962C8B-B14F-4D97-AF65-F5344CB8AC3E}">
        <p14:creationId xmlns:p14="http://schemas.microsoft.com/office/powerpoint/2010/main" val="586341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a:t>
            </a:r>
            <a:r>
              <a:rPr lang="en-US"/>
              <a:t>defects do animals carry?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471" y="658217"/>
            <a:ext cx="7029307" cy="4297457"/>
          </a:xfrm>
          <a:prstGeom prst="rect">
            <a:avLst/>
          </a:prstGeom>
        </p:spPr>
      </p:pic>
      <p:sp>
        <p:nvSpPr>
          <p:cNvPr id="8" name="TextBox 7"/>
          <p:cNvSpPr txBox="1"/>
          <p:nvPr/>
        </p:nvSpPr>
        <p:spPr>
          <a:xfrm rot="5400000">
            <a:off x="7234760" y="3772658"/>
            <a:ext cx="2089034" cy="276999"/>
          </a:xfrm>
          <a:prstGeom prst="rect">
            <a:avLst/>
          </a:prstGeom>
          <a:noFill/>
        </p:spPr>
        <p:txBody>
          <a:bodyPr wrap="none" rtlCol="0">
            <a:spAutoFit/>
          </a:bodyPr>
          <a:lstStyle/>
          <a:p>
            <a:pPr algn="r"/>
            <a:r>
              <a:rPr lang="en-US" sz="1200" b="1" dirty="0">
                <a:solidFill>
                  <a:srgbClr val="00337F"/>
                </a:solidFill>
                <a:latin typeface="Trebuchet MS" charset="0"/>
                <a:ea typeface="Trebuchet MS" charset="0"/>
                <a:cs typeface="Trebuchet MS" charset="0"/>
              </a:rPr>
              <a:t>Source: Cole et al. (2016).</a:t>
            </a:r>
          </a:p>
        </p:txBody>
      </p:sp>
    </p:spTree>
    <p:extLst>
      <p:ext uri="{BB962C8B-B14F-4D97-AF65-F5344CB8AC3E}">
        <p14:creationId xmlns:p14="http://schemas.microsoft.com/office/powerpoint/2010/main" val="2692227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365760" y="997957"/>
            <a:ext cx="8412480" cy="3657600"/>
          </a:xfrm>
        </p:spPr>
        <p:txBody>
          <a:bodyPr/>
          <a:lstStyle/>
          <a:p>
            <a:pPr>
              <a:buClr>
                <a:schemeClr val="tx1"/>
              </a:buClr>
            </a:pPr>
            <a:r>
              <a:rPr lang="en-US" dirty="0">
                <a:solidFill>
                  <a:srgbClr val="00523C"/>
                </a:solidFill>
              </a:rPr>
              <a:t>Cole et al. (2016)</a:t>
            </a:r>
            <a:r>
              <a:rPr lang="en-US" dirty="0">
                <a:solidFill>
                  <a:srgbClr val="00337F"/>
                </a:solidFill>
              </a:rPr>
              <a:t> </a:t>
            </a:r>
            <a:r>
              <a:rPr lang="en-US" dirty="0"/>
              <a:t>estimated annual losses of at least </a:t>
            </a:r>
            <a:r>
              <a:rPr lang="en-US" dirty="0">
                <a:solidFill>
                  <a:srgbClr val="B00000"/>
                </a:solidFill>
              </a:rPr>
              <a:t>$10.7</a:t>
            </a:r>
            <a:r>
              <a:rPr lang="en-US" dirty="0"/>
              <a:t> million due to known recessives.</a:t>
            </a:r>
          </a:p>
          <a:p>
            <a:r>
              <a:rPr lang="en-US" dirty="0"/>
              <a:t>Average losses were </a:t>
            </a:r>
            <a:r>
              <a:rPr lang="en-US" dirty="0">
                <a:solidFill>
                  <a:srgbClr val="B00000"/>
                </a:solidFill>
              </a:rPr>
              <a:t>$5.77</a:t>
            </a:r>
            <a:r>
              <a:rPr lang="en-US" dirty="0"/>
              <a:t>, </a:t>
            </a:r>
            <a:r>
              <a:rPr lang="en-US" dirty="0">
                <a:solidFill>
                  <a:srgbClr val="B00000"/>
                </a:solidFill>
              </a:rPr>
              <a:t>$3.65</a:t>
            </a:r>
            <a:r>
              <a:rPr lang="en-US" dirty="0"/>
              <a:t>, </a:t>
            </a:r>
            <a:r>
              <a:rPr lang="en-US" dirty="0">
                <a:solidFill>
                  <a:srgbClr val="B00000"/>
                </a:solidFill>
              </a:rPr>
              <a:t>$0.94</a:t>
            </a:r>
            <a:r>
              <a:rPr lang="en-US" dirty="0"/>
              <a:t>, and </a:t>
            </a:r>
            <a:r>
              <a:rPr lang="en-US" dirty="0">
                <a:solidFill>
                  <a:srgbClr val="B00000"/>
                </a:solidFill>
              </a:rPr>
              <a:t>$2.96</a:t>
            </a:r>
            <a:r>
              <a:rPr lang="en-US" dirty="0"/>
              <a:t> in Ayrshire, Brown Swiss, Holstein, and Jersey, respectively.</a:t>
            </a:r>
          </a:p>
          <a:p>
            <a:r>
              <a:rPr lang="en-US" dirty="0"/>
              <a:t>This is the economic impact of genetic load as it affects fertility and perinatal mortality.</a:t>
            </a:r>
          </a:p>
          <a:p>
            <a:r>
              <a:rPr lang="en-US" dirty="0"/>
              <a:t>Actual losses are likely to be higher.</a:t>
            </a:r>
          </a:p>
        </p:txBody>
      </p:sp>
    </p:spTree>
    <p:extLst>
      <p:ext uri="{BB962C8B-B14F-4D97-AF65-F5344CB8AC3E}">
        <p14:creationId xmlns:p14="http://schemas.microsoft.com/office/powerpoint/2010/main" val="52732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F43F61-739B-3F44-ACB5-DDEB7E8AF9F8}"/>
              </a:ext>
            </a:extLst>
          </p:cNvPr>
          <p:cNvSpPr>
            <a:spLocks noGrp="1"/>
          </p:cNvSpPr>
          <p:nvPr>
            <p:ph type="title"/>
          </p:nvPr>
        </p:nvSpPr>
        <p:spPr/>
        <p:txBody>
          <a:bodyPr/>
          <a:lstStyle/>
          <a:p>
            <a:r>
              <a:rPr lang="en-US" dirty="0"/>
              <a:t>Strategies for management of genetic disorders</a:t>
            </a:r>
          </a:p>
        </p:txBody>
      </p:sp>
    </p:spTree>
    <p:extLst>
      <p:ext uri="{BB962C8B-B14F-4D97-AF65-F5344CB8AC3E}">
        <p14:creationId xmlns:p14="http://schemas.microsoft.com/office/powerpoint/2010/main" val="149604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Mate selection</a:t>
            </a:r>
          </a:p>
        </p:txBody>
      </p:sp>
      <p:sp>
        <p:nvSpPr>
          <p:cNvPr id="31" name="Content Placeholder 30"/>
          <p:cNvSpPr>
            <a:spLocks noGrp="1"/>
          </p:cNvSpPr>
          <p:nvPr>
            <p:ph sz="half" idx="1"/>
          </p:nvPr>
        </p:nvSpPr>
        <p:spPr/>
        <p:txBody>
          <a:bodyPr/>
          <a:lstStyle/>
          <a:p>
            <a:r>
              <a:rPr lang="en-US" dirty="0"/>
              <a:t>The goal of mate selection is to match </a:t>
            </a:r>
            <a:r>
              <a:rPr lang="en-US" dirty="0">
                <a:solidFill>
                  <a:srgbClr val="00337F"/>
                </a:solidFill>
              </a:rPr>
              <a:t>one bull</a:t>
            </a:r>
            <a:r>
              <a:rPr lang="en-US" dirty="0">
                <a:solidFill>
                  <a:srgbClr val="00523C"/>
                </a:solidFill>
              </a:rPr>
              <a:t> </a:t>
            </a:r>
            <a:r>
              <a:rPr lang="en-US" dirty="0"/>
              <a:t>to </a:t>
            </a:r>
            <a:r>
              <a:rPr lang="en-US" dirty="0">
                <a:solidFill>
                  <a:srgbClr val="00337F"/>
                </a:solidFill>
              </a:rPr>
              <a:t>one cow</a:t>
            </a:r>
            <a:r>
              <a:rPr lang="en-US" dirty="0"/>
              <a:t> for breeding (e.g., </a:t>
            </a:r>
            <a:r>
              <a:rPr lang="en-US" dirty="0" err="1">
                <a:solidFill>
                  <a:srgbClr val="00523C"/>
                </a:solidFill>
              </a:rPr>
              <a:t>Kinghorn</a:t>
            </a:r>
            <a:r>
              <a:rPr lang="en-US" dirty="0">
                <a:solidFill>
                  <a:srgbClr val="00523C"/>
                </a:solidFill>
              </a:rPr>
              <a:t>, 1987</a:t>
            </a:r>
            <a:r>
              <a:rPr lang="en-US" dirty="0"/>
              <a:t>)</a:t>
            </a:r>
          </a:p>
        </p:txBody>
      </p:sp>
      <p:pic>
        <p:nvPicPr>
          <p:cNvPr id="9" name="Picture 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680" y="3153125"/>
            <a:ext cx="608109" cy="448070"/>
          </a:xfrm>
          <a:prstGeom prst="rect">
            <a:avLst/>
          </a:prstGeom>
        </p:spPr>
      </p:pic>
      <p:grpSp>
        <p:nvGrpSpPr>
          <p:cNvPr id="23" name="Group 22"/>
          <p:cNvGrpSpPr/>
          <p:nvPr/>
        </p:nvGrpSpPr>
        <p:grpSpPr>
          <a:xfrm>
            <a:off x="2215974" y="2499829"/>
            <a:ext cx="2276714" cy="2160858"/>
            <a:chOff x="654452" y="2110362"/>
            <a:chExt cx="3035619" cy="2881144"/>
          </a:xfrm>
        </p:grpSpPr>
        <p:grpSp>
          <p:nvGrpSpPr>
            <p:cNvPr id="15" name="Group 14"/>
            <p:cNvGrpSpPr/>
            <p:nvPr/>
          </p:nvGrpSpPr>
          <p:grpSpPr>
            <a:xfrm>
              <a:off x="744281" y="2110362"/>
              <a:ext cx="2387962" cy="2250835"/>
              <a:chOff x="457200" y="1727590"/>
              <a:chExt cx="2387962" cy="2250835"/>
            </a:xfrm>
          </p:grpSpPr>
          <p:pic>
            <p:nvPicPr>
              <p:cNvPr id="10" name="Picture 9"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434" y="1727590"/>
                <a:ext cx="871728" cy="646176"/>
              </a:xfrm>
              <a:prstGeom prst="rect">
                <a:avLst/>
              </a:prstGeom>
            </p:spPr>
          </p:pic>
          <p:pic>
            <p:nvPicPr>
              <p:cNvPr id="11" name="Picture 10"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57" y="1727590"/>
                <a:ext cx="871728" cy="646176"/>
              </a:xfrm>
              <a:prstGeom prst="rect">
                <a:avLst/>
              </a:prstGeom>
            </p:spPr>
          </p:pic>
          <p:pic>
            <p:nvPicPr>
              <p:cNvPr id="12" name="Picture 11"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32249"/>
                <a:ext cx="871728" cy="646176"/>
              </a:xfrm>
              <a:prstGeom prst="rect">
                <a:avLst/>
              </a:prstGeom>
            </p:spPr>
          </p:pic>
          <p:pic>
            <p:nvPicPr>
              <p:cNvPr id="13" name="Picture 1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547" y="2511489"/>
                <a:ext cx="871728" cy="646176"/>
              </a:xfrm>
              <a:prstGeom prst="rect">
                <a:avLst/>
              </a:prstGeom>
            </p:spPr>
          </p:pic>
          <p:pic>
            <p:nvPicPr>
              <p:cNvPr id="14" name="Picture 13"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05" y="3324017"/>
                <a:ext cx="871728" cy="646176"/>
              </a:xfrm>
              <a:prstGeom prst="rect">
                <a:avLst/>
              </a:prstGeom>
            </p:spPr>
          </p:pic>
        </p:grpSp>
        <p:sp>
          <p:nvSpPr>
            <p:cNvPr id="16" name="TextBox 15"/>
            <p:cNvSpPr txBox="1"/>
            <p:nvPr/>
          </p:nvSpPr>
          <p:spPr>
            <a:xfrm>
              <a:off x="1029301" y="2191455"/>
              <a:ext cx="363776" cy="400109"/>
            </a:xfrm>
            <a:prstGeom prst="rect">
              <a:avLst/>
            </a:prstGeom>
            <a:noFill/>
          </p:spPr>
          <p:txBody>
            <a:bodyPr wrap="none" rtlCol="0">
              <a:spAutoFit/>
            </a:bodyPr>
            <a:lstStyle/>
            <a:p>
              <a:r>
                <a:rPr lang="en-US" sz="1350" b="1" dirty="0">
                  <a:solidFill>
                    <a:srgbClr val="400080"/>
                  </a:solidFill>
                </a:rPr>
                <a:t>1</a:t>
              </a:r>
            </a:p>
          </p:txBody>
        </p:sp>
        <p:sp>
          <p:nvSpPr>
            <p:cNvPr id="17" name="TextBox 16"/>
            <p:cNvSpPr txBox="1"/>
            <p:nvPr/>
          </p:nvSpPr>
          <p:spPr>
            <a:xfrm>
              <a:off x="2437255" y="2193857"/>
              <a:ext cx="363776" cy="400109"/>
            </a:xfrm>
            <a:prstGeom prst="rect">
              <a:avLst/>
            </a:prstGeom>
            <a:noFill/>
          </p:spPr>
          <p:txBody>
            <a:bodyPr wrap="none" rtlCol="0">
              <a:spAutoFit/>
            </a:bodyPr>
            <a:lstStyle/>
            <a:p>
              <a:r>
                <a:rPr lang="en-US" sz="1350" b="1" dirty="0">
                  <a:solidFill>
                    <a:srgbClr val="400080"/>
                  </a:solidFill>
                </a:rPr>
                <a:t>2</a:t>
              </a:r>
            </a:p>
          </p:txBody>
        </p:sp>
        <p:sp>
          <p:nvSpPr>
            <p:cNvPr id="19" name="TextBox 18"/>
            <p:cNvSpPr txBox="1"/>
            <p:nvPr/>
          </p:nvSpPr>
          <p:spPr>
            <a:xfrm>
              <a:off x="1717565" y="2981425"/>
              <a:ext cx="363776" cy="400109"/>
            </a:xfrm>
            <a:prstGeom prst="rect">
              <a:avLst/>
            </a:prstGeom>
            <a:noFill/>
          </p:spPr>
          <p:txBody>
            <a:bodyPr wrap="none" rtlCol="0">
              <a:spAutoFit/>
            </a:bodyPr>
            <a:lstStyle/>
            <a:p>
              <a:r>
                <a:rPr lang="en-US" sz="1350" b="1" dirty="0">
                  <a:solidFill>
                    <a:srgbClr val="400080"/>
                  </a:solidFill>
                </a:rPr>
                <a:t>3</a:t>
              </a:r>
            </a:p>
          </p:txBody>
        </p:sp>
        <p:sp>
          <p:nvSpPr>
            <p:cNvPr id="20" name="TextBox 19"/>
            <p:cNvSpPr txBox="1"/>
            <p:nvPr/>
          </p:nvSpPr>
          <p:spPr>
            <a:xfrm>
              <a:off x="949952" y="3825806"/>
              <a:ext cx="363776" cy="400109"/>
            </a:xfrm>
            <a:prstGeom prst="rect">
              <a:avLst/>
            </a:prstGeom>
            <a:noFill/>
          </p:spPr>
          <p:txBody>
            <a:bodyPr wrap="none" rtlCol="0">
              <a:spAutoFit/>
            </a:bodyPr>
            <a:lstStyle/>
            <a:p>
              <a:r>
                <a:rPr lang="en-US" sz="1350" b="1" dirty="0">
                  <a:solidFill>
                    <a:srgbClr val="400080"/>
                  </a:solidFill>
                </a:rPr>
                <a:t>4</a:t>
              </a:r>
            </a:p>
          </p:txBody>
        </p:sp>
        <p:sp>
          <p:nvSpPr>
            <p:cNvPr id="21" name="TextBox 20"/>
            <p:cNvSpPr txBox="1"/>
            <p:nvPr/>
          </p:nvSpPr>
          <p:spPr>
            <a:xfrm>
              <a:off x="2415990" y="3804541"/>
              <a:ext cx="363776" cy="400109"/>
            </a:xfrm>
            <a:prstGeom prst="rect">
              <a:avLst/>
            </a:prstGeom>
            <a:noFill/>
          </p:spPr>
          <p:txBody>
            <a:bodyPr wrap="none" rtlCol="0">
              <a:spAutoFit/>
            </a:bodyPr>
            <a:lstStyle/>
            <a:p>
              <a:r>
                <a:rPr lang="en-US" sz="1350" b="1" dirty="0">
                  <a:solidFill>
                    <a:srgbClr val="400080"/>
                  </a:solidFill>
                </a:rPr>
                <a:t>5</a:t>
              </a:r>
            </a:p>
          </p:txBody>
        </p:sp>
        <p:sp>
          <p:nvSpPr>
            <p:cNvPr id="22" name="TextBox 21"/>
            <p:cNvSpPr txBox="1"/>
            <p:nvPr/>
          </p:nvSpPr>
          <p:spPr>
            <a:xfrm>
              <a:off x="654452" y="4540101"/>
              <a:ext cx="3035619" cy="451405"/>
            </a:xfrm>
            <a:prstGeom prst="rect">
              <a:avLst/>
            </a:prstGeom>
            <a:noFill/>
          </p:spPr>
          <p:txBody>
            <a:bodyPr wrap="none" rtlCol="0">
              <a:spAutoFit/>
            </a:bodyPr>
            <a:lstStyle/>
            <a:p>
              <a:r>
                <a:rPr lang="en-US" sz="1600" b="1" dirty="0">
                  <a:solidFill>
                    <a:srgbClr val="00337F"/>
                  </a:solidFill>
                </a:rPr>
                <a:t>Portfolio (group) of bulls</a:t>
              </a:r>
            </a:p>
          </p:txBody>
        </p:sp>
      </p:grpSp>
      <p:cxnSp>
        <p:nvCxnSpPr>
          <p:cNvPr id="27" name="Straight Arrow Connector 26"/>
          <p:cNvCxnSpPr/>
          <p:nvPr/>
        </p:nvCxnSpPr>
        <p:spPr>
          <a:xfrm>
            <a:off x="4308845" y="3377160"/>
            <a:ext cx="1770320" cy="0"/>
          </a:xfrm>
          <a:prstGeom prst="straightConnector1">
            <a:avLst/>
          </a:prstGeom>
          <a:ln w="31750">
            <a:solidFill>
              <a:srgbClr val="00337F"/>
            </a:solidFill>
            <a:tailEnd type="triangle" w="lg"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533131" y="3411244"/>
            <a:ext cx="1284454" cy="338554"/>
          </a:xfrm>
          <a:prstGeom prst="rect">
            <a:avLst/>
          </a:prstGeom>
          <a:noFill/>
        </p:spPr>
        <p:txBody>
          <a:bodyPr wrap="none" rtlCol="0">
            <a:spAutoFit/>
          </a:bodyPr>
          <a:lstStyle/>
          <a:p>
            <a:r>
              <a:rPr lang="en-US" sz="1600" b="1" dirty="0">
                <a:solidFill>
                  <a:srgbClr val="00337F"/>
                </a:solidFill>
              </a:rPr>
              <a:t>Semen for AI</a:t>
            </a:r>
          </a:p>
        </p:txBody>
      </p:sp>
      <p:pic>
        <p:nvPicPr>
          <p:cNvPr id="29" name="Picture 28"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697" y="2843205"/>
            <a:ext cx="653796" cy="484632"/>
          </a:xfrm>
          <a:prstGeom prst="rect">
            <a:avLst/>
          </a:prstGeom>
        </p:spPr>
      </p:pic>
      <p:sp>
        <p:nvSpPr>
          <p:cNvPr id="30" name="TextBox 29"/>
          <p:cNvSpPr txBox="1"/>
          <p:nvPr/>
        </p:nvSpPr>
        <p:spPr>
          <a:xfrm>
            <a:off x="4985651" y="2908577"/>
            <a:ext cx="272832" cy="300082"/>
          </a:xfrm>
          <a:prstGeom prst="rect">
            <a:avLst/>
          </a:prstGeom>
          <a:noFill/>
        </p:spPr>
        <p:txBody>
          <a:bodyPr wrap="none" rtlCol="0">
            <a:spAutoFit/>
          </a:bodyPr>
          <a:lstStyle/>
          <a:p>
            <a:r>
              <a:rPr lang="en-US" sz="1350" b="1" dirty="0">
                <a:solidFill>
                  <a:srgbClr val="400080"/>
                </a:solidFill>
              </a:rPr>
              <a:t>3</a:t>
            </a:r>
          </a:p>
        </p:txBody>
      </p:sp>
    </p:spTree>
    <p:extLst>
      <p:ext uri="{BB962C8B-B14F-4D97-AF65-F5344CB8AC3E}">
        <p14:creationId xmlns:p14="http://schemas.microsoft.com/office/powerpoint/2010/main" val="323906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approaches</a:t>
            </a:r>
          </a:p>
        </p:txBody>
      </p:sp>
      <p:sp>
        <p:nvSpPr>
          <p:cNvPr id="3" name="Content Placeholder 2"/>
          <p:cNvSpPr>
            <a:spLocks noGrp="1"/>
          </p:cNvSpPr>
          <p:nvPr>
            <p:ph sz="half" idx="1"/>
          </p:nvPr>
        </p:nvSpPr>
        <p:spPr>
          <a:xfrm>
            <a:off x="365760" y="886968"/>
            <a:ext cx="8412480" cy="3657600"/>
          </a:xfrm>
        </p:spPr>
        <p:txBody>
          <a:bodyPr>
            <a:normAutofit fontScale="85000" lnSpcReduction="20000"/>
          </a:bodyPr>
          <a:lstStyle/>
          <a:p>
            <a:pPr>
              <a:lnSpc>
                <a:spcPct val="170000"/>
              </a:lnSpc>
              <a:spcAft>
                <a:spcPts val="0"/>
              </a:spcAft>
            </a:pPr>
            <a:r>
              <a:rPr lang="en-US" dirty="0"/>
              <a:t>Linear programming</a:t>
            </a:r>
          </a:p>
          <a:p>
            <a:pPr lvl="1">
              <a:lnSpc>
                <a:spcPct val="170000"/>
              </a:lnSpc>
              <a:spcAft>
                <a:spcPts val="0"/>
              </a:spcAft>
            </a:pPr>
            <a:r>
              <a:rPr lang="en-US" dirty="0"/>
              <a:t>EBV, inbreeding, dominance</a:t>
            </a:r>
          </a:p>
          <a:p>
            <a:pPr>
              <a:lnSpc>
                <a:spcPct val="170000"/>
              </a:lnSpc>
              <a:spcAft>
                <a:spcPts val="0"/>
              </a:spcAft>
            </a:pPr>
            <a:r>
              <a:rPr lang="en-US" dirty="0"/>
              <a:t>Genetic algorithms</a:t>
            </a:r>
          </a:p>
          <a:p>
            <a:pPr lvl="1">
              <a:lnSpc>
                <a:spcPct val="170000"/>
              </a:lnSpc>
              <a:spcAft>
                <a:spcPts val="0"/>
              </a:spcAft>
            </a:pPr>
            <a:r>
              <a:rPr lang="en-US" dirty="0"/>
              <a:t>Complex to understand</a:t>
            </a:r>
          </a:p>
          <a:p>
            <a:pPr>
              <a:lnSpc>
                <a:spcPct val="170000"/>
              </a:lnSpc>
              <a:spcAft>
                <a:spcPts val="0"/>
              </a:spcAft>
            </a:pPr>
            <a:r>
              <a:rPr lang="en-US" dirty="0"/>
              <a:t>Sequential mate allocation</a:t>
            </a:r>
          </a:p>
          <a:p>
            <a:pPr lvl="1">
              <a:lnSpc>
                <a:spcPct val="170000"/>
              </a:lnSpc>
              <a:spcAft>
                <a:spcPts val="0"/>
              </a:spcAft>
            </a:pPr>
            <a:r>
              <a:rPr lang="en-US" dirty="0"/>
              <a:t>Restrictions often needed</a:t>
            </a:r>
          </a:p>
          <a:p>
            <a:pPr>
              <a:lnSpc>
                <a:spcPct val="170000"/>
              </a:lnSpc>
              <a:spcAft>
                <a:spcPts val="0"/>
              </a:spcAft>
            </a:pPr>
            <a:r>
              <a:rPr lang="en-US" dirty="0"/>
              <a:t>Group mating</a:t>
            </a:r>
          </a:p>
          <a:p>
            <a:pPr lvl="1">
              <a:lnSpc>
                <a:spcPct val="170000"/>
              </a:lnSpc>
              <a:spcAft>
                <a:spcPts val="0"/>
              </a:spcAft>
            </a:pPr>
            <a:r>
              <a:rPr lang="en-US" dirty="0"/>
              <a:t>Does not consider merit of cows</a:t>
            </a:r>
          </a:p>
          <a:p>
            <a:endParaRPr lang="en-US" dirty="0"/>
          </a:p>
        </p:txBody>
      </p:sp>
    </p:spTree>
    <p:extLst>
      <p:ext uri="{BB962C8B-B14F-4D97-AF65-F5344CB8AC3E}">
        <p14:creationId xmlns:p14="http://schemas.microsoft.com/office/powerpoint/2010/main" val="1032674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versus small dairies</a:t>
            </a:r>
          </a:p>
        </p:txBody>
      </p:sp>
      <p:sp>
        <p:nvSpPr>
          <p:cNvPr id="3" name="Content Placeholder 2"/>
          <p:cNvSpPr>
            <a:spLocks noGrp="1"/>
          </p:cNvSpPr>
          <p:nvPr>
            <p:ph sz="half" idx="1"/>
          </p:nvPr>
        </p:nvSpPr>
        <p:spPr/>
        <p:txBody>
          <a:bodyPr/>
          <a:lstStyle/>
          <a:p>
            <a:r>
              <a:rPr lang="en-US" dirty="0"/>
              <a:t>In the US, mate allocation commonly  is affected by the size of the dairy</a:t>
            </a:r>
          </a:p>
          <a:p>
            <a:pPr>
              <a:buClr>
                <a:schemeClr val="tx1"/>
              </a:buClr>
            </a:pPr>
            <a:r>
              <a:rPr lang="en-US" dirty="0">
                <a:solidFill>
                  <a:srgbClr val="00337F"/>
                </a:solidFill>
              </a:rPr>
              <a:t>Small farms</a:t>
            </a:r>
            <a:r>
              <a:rPr lang="en-US" dirty="0"/>
              <a:t> can provide individual attention to each cow in the herd</a:t>
            </a:r>
          </a:p>
          <a:p>
            <a:pPr lvl="1">
              <a:buClr>
                <a:schemeClr val="tx1"/>
              </a:buClr>
            </a:pPr>
            <a:r>
              <a:rPr lang="en-US" dirty="0"/>
              <a:t>Many bulls bred to individual cows</a:t>
            </a:r>
          </a:p>
          <a:p>
            <a:pPr>
              <a:buClr>
                <a:schemeClr val="tx1"/>
              </a:buClr>
            </a:pPr>
            <a:r>
              <a:rPr lang="en-US" dirty="0">
                <a:solidFill>
                  <a:srgbClr val="00337F"/>
                </a:solidFill>
              </a:rPr>
              <a:t>Large farms</a:t>
            </a:r>
            <a:r>
              <a:rPr lang="en-US" dirty="0"/>
              <a:t> cannot provide individual attention due to labor constraints</a:t>
            </a:r>
          </a:p>
          <a:p>
            <a:pPr lvl="1"/>
            <a:r>
              <a:rPr lang="en-US" dirty="0"/>
              <a:t>One bull bred to many cows</a:t>
            </a:r>
          </a:p>
        </p:txBody>
      </p:sp>
    </p:spTree>
    <p:extLst>
      <p:ext uri="{BB962C8B-B14F-4D97-AF65-F5344CB8AC3E}">
        <p14:creationId xmlns:p14="http://schemas.microsoft.com/office/powerpoint/2010/main" val="1514385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US dairies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783"/>
          <a:stretch/>
        </p:blipFill>
        <p:spPr>
          <a:xfrm>
            <a:off x="786384" y="689482"/>
            <a:ext cx="3207510" cy="4245347"/>
          </a:xfrm>
          <a:prstGeom prst="rect">
            <a:avLst/>
          </a:prstGeom>
        </p:spPr>
      </p:pic>
      <p:sp>
        <p:nvSpPr>
          <p:cNvPr id="6" name="TextBox 5"/>
          <p:cNvSpPr txBox="1"/>
          <p:nvPr/>
        </p:nvSpPr>
        <p:spPr>
          <a:xfrm rot="5400000">
            <a:off x="7088246" y="2782884"/>
            <a:ext cx="3545586" cy="507831"/>
          </a:xfrm>
          <a:prstGeom prst="rect">
            <a:avLst/>
          </a:prstGeom>
          <a:noFill/>
        </p:spPr>
        <p:txBody>
          <a:bodyPr wrap="square" rtlCol="0">
            <a:spAutoFit/>
          </a:bodyPr>
          <a:lstStyle/>
          <a:p>
            <a:pPr algn="r"/>
            <a:r>
              <a:rPr lang="en-US" sz="900" b="1" dirty="0">
                <a:solidFill>
                  <a:srgbClr val="00337F"/>
                </a:solidFill>
                <a:latin typeface="Trebuchet MS" charset="0"/>
                <a:ea typeface="Trebuchet MS" charset="0"/>
                <a:cs typeface="Trebuchet MS" charset="0"/>
              </a:rPr>
              <a:t>Top: Large </a:t>
            </a:r>
            <a:r>
              <a:rPr lang="en-US" sz="900" b="1" dirty="0" err="1">
                <a:solidFill>
                  <a:srgbClr val="00337F"/>
                </a:solidFill>
                <a:latin typeface="Trebuchet MS" charset="0"/>
                <a:ea typeface="Trebuchet MS" charset="0"/>
                <a:cs typeface="Trebuchet MS" charset="0"/>
              </a:rPr>
              <a:t>freestall</a:t>
            </a:r>
            <a:r>
              <a:rPr lang="en-US" sz="900" b="1" dirty="0">
                <a:solidFill>
                  <a:srgbClr val="00337F"/>
                </a:solidFill>
                <a:latin typeface="Trebuchet MS" charset="0"/>
                <a:ea typeface="Trebuchet MS" charset="0"/>
                <a:cs typeface="Trebuchet MS" charset="0"/>
              </a:rPr>
              <a:t> barn in the state of Florida.</a:t>
            </a:r>
          </a:p>
          <a:p>
            <a:pPr algn="r"/>
            <a:r>
              <a:rPr lang="en-US" sz="900" b="1" dirty="0">
                <a:solidFill>
                  <a:srgbClr val="00337F"/>
                </a:solidFill>
                <a:latin typeface="Trebuchet MS" charset="0"/>
                <a:ea typeface="Trebuchet MS" charset="0"/>
                <a:cs typeface="Trebuchet MS" charset="0"/>
              </a:rPr>
              <a:t>Bottom: 7,000 G (~26,500 l) milk tankers.</a:t>
            </a:r>
          </a:p>
          <a:p>
            <a:pPr algn="r"/>
            <a:r>
              <a:rPr lang="en-US" sz="900" b="1" dirty="0">
                <a:solidFill>
                  <a:srgbClr val="00337F"/>
                </a:solidFill>
                <a:latin typeface="Trebuchet MS" charset="0"/>
                <a:ea typeface="Trebuchet MS" charset="0"/>
                <a:cs typeface="Trebuchet MS" charset="0"/>
              </a:rPr>
              <a:t>Photo courtesy of North Florida Holsteins.</a:t>
            </a:r>
          </a:p>
        </p:txBody>
      </p:sp>
      <p:sp>
        <p:nvSpPr>
          <p:cNvPr id="7" name="TextBox 6"/>
          <p:cNvSpPr txBox="1"/>
          <p:nvPr/>
        </p:nvSpPr>
        <p:spPr>
          <a:xfrm rot="5400000">
            <a:off x="2366235" y="3076338"/>
            <a:ext cx="3486150" cy="230832"/>
          </a:xfrm>
          <a:prstGeom prst="rect">
            <a:avLst/>
          </a:prstGeom>
          <a:noFill/>
        </p:spPr>
        <p:txBody>
          <a:bodyPr wrap="square" rtlCol="0">
            <a:spAutoFit/>
          </a:bodyPr>
          <a:lstStyle/>
          <a:p>
            <a:pPr algn="r"/>
            <a:r>
              <a:rPr lang="en-US" sz="900" b="1" dirty="0">
                <a:solidFill>
                  <a:srgbClr val="00337F"/>
                </a:solidFill>
                <a:latin typeface="Trebuchet MS" charset="0"/>
                <a:ea typeface="Trebuchet MS" charset="0"/>
                <a:cs typeface="Trebuchet MS" charset="0"/>
              </a:rPr>
              <a:t>Small dairy farm in western Maryland. Photo courtesy of ARS.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699614"/>
            <a:ext cx="3646170" cy="27358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870" y="2692675"/>
            <a:ext cx="3369564" cy="2242154"/>
          </a:xfrm>
          <a:prstGeom prst="rect">
            <a:avLst/>
          </a:prstGeom>
        </p:spPr>
      </p:pic>
    </p:spTree>
    <p:extLst>
      <p:ext uri="{BB962C8B-B14F-4D97-AF65-F5344CB8AC3E}">
        <p14:creationId xmlns:p14="http://schemas.microsoft.com/office/powerpoint/2010/main" val="2656747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herds using timed AI</a:t>
            </a:r>
          </a:p>
        </p:txBody>
      </p:sp>
      <p:pic>
        <p:nvPicPr>
          <p:cNvPr id="22" name="Picture 21"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65885" y="1425143"/>
            <a:ext cx="240030" cy="176860"/>
          </a:xfrm>
          <a:prstGeom prst="rect">
            <a:avLst/>
          </a:prstGeom>
        </p:spPr>
      </p:pic>
      <p:cxnSp>
        <p:nvCxnSpPr>
          <p:cNvPr id="24" name="Straight Connector 23"/>
          <p:cNvCxnSpPr/>
          <p:nvPr/>
        </p:nvCxnSpPr>
        <p:spPr>
          <a:xfrm flipV="1">
            <a:off x="1254643" y="2328531"/>
            <a:ext cx="6554972" cy="79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257299" y="3702789"/>
            <a:ext cx="6554972" cy="79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6" name="Picture 25"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80185" y="1539443"/>
            <a:ext cx="240030" cy="176860"/>
          </a:xfrm>
          <a:prstGeom prst="rect">
            <a:avLst/>
          </a:prstGeom>
        </p:spPr>
      </p:pic>
      <p:pic>
        <p:nvPicPr>
          <p:cNvPr id="27" name="Picture 26"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94485" y="1653743"/>
            <a:ext cx="240030" cy="176860"/>
          </a:xfrm>
          <a:prstGeom prst="rect">
            <a:avLst/>
          </a:prstGeom>
        </p:spPr>
      </p:pic>
      <p:pic>
        <p:nvPicPr>
          <p:cNvPr id="28" name="Picture 27"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83055" y="1337017"/>
            <a:ext cx="240030" cy="176860"/>
          </a:xfrm>
          <a:prstGeom prst="rect">
            <a:avLst/>
          </a:prstGeom>
        </p:spPr>
      </p:pic>
      <p:pic>
        <p:nvPicPr>
          <p:cNvPr id="29" name="Picture 28"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87815" y="1731524"/>
            <a:ext cx="240030" cy="176860"/>
          </a:xfrm>
          <a:prstGeom prst="rect">
            <a:avLst/>
          </a:prstGeom>
        </p:spPr>
      </p:pic>
      <p:pic>
        <p:nvPicPr>
          <p:cNvPr id="30" name="Picture 29"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20215" y="1741869"/>
            <a:ext cx="240030" cy="176860"/>
          </a:xfrm>
          <a:prstGeom prst="rect">
            <a:avLst/>
          </a:prstGeom>
        </p:spPr>
      </p:pic>
      <p:pic>
        <p:nvPicPr>
          <p:cNvPr id="31" name="Picture 30"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60245" y="1646908"/>
            <a:ext cx="240030" cy="176860"/>
          </a:xfrm>
          <a:prstGeom prst="rect">
            <a:avLst/>
          </a:prstGeom>
        </p:spPr>
      </p:pic>
      <p:pic>
        <p:nvPicPr>
          <p:cNvPr id="32" name="Picture 31"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92250" y="1513572"/>
            <a:ext cx="240030" cy="176860"/>
          </a:xfrm>
          <a:prstGeom prst="rect">
            <a:avLst/>
          </a:prstGeom>
        </p:spPr>
      </p:pic>
      <p:pic>
        <p:nvPicPr>
          <p:cNvPr id="33" name="Picture 32"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74470" y="1886030"/>
            <a:ext cx="240030" cy="176860"/>
          </a:xfrm>
          <a:prstGeom prst="rect">
            <a:avLst/>
          </a:prstGeom>
        </p:spPr>
      </p:pic>
      <p:pic>
        <p:nvPicPr>
          <p:cNvPr id="34" name="Picture 33"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60170" y="2020158"/>
            <a:ext cx="240030" cy="176860"/>
          </a:xfrm>
          <a:prstGeom prst="rect">
            <a:avLst/>
          </a:prstGeom>
        </p:spPr>
      </p:pic>
      <p:pic>
        <p:nvPicPr>
          <p:cNvPr id="35" name="Picture 34"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92250" y="1944294"/>
            <a:ext cx="240030" cy="176860"/>
          </a:xfrm>
          <a:prstGeom prst="rect">
            <a:avLst/>
          </a:prstGeom>
        </p:spPr>
      </p:pic>
      <p:pic>
        <p:nvPicPr>
          <p:cNvPr id="36" name="Picture 35"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627845" y="2099930"/>
            <a:ext cx="240030" cy="176860"/>
          </a:xfrm>
          <a:prstGeom prst="rect">
            <a:avLst/>
          </a:prstGeom>
        </p:spPr>
      </p:pic>
      <p:pic>
        <p:nvPicPr>
          <p:cNvPr id="37" name="Picture 36"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52615" y="1794818"/>
            <a:ext cx="240030" cy="176860"/>
          </a:xfrm>
          <a:prstGeom prst="rect">
            <a:avLst/>
          </a:prstGeom>
        </p:spPr>
      </p:pic>
      <p:pic>
        <p:nvPicPr>
          <p:cNvPr id="38" name="Picture 37"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864286" y="1371866"/>
            <a:ext cx="240030" cy="176860"/>
          </a:xfrm>
          <a:prstGeom prst="rect">
            <a:avLst/>
          </a:prstGeom>
        </p:spPr>
      </p:pic>
      <p:pic>
        <p:nvPicPr>
          <p:cNvPr id="39" name="Picture 38"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40255" y="1470048"/>
            <a:ext cx="240030" cy="176860"/>
          </a:xfrm>
          <a:prstGeom prst="rect">
            <a:avLst/>
          </a:prstGeom>
        </p:spPr>
      </p:pic>
      <p:pic>
        <p:nvPicPr>
          <p:cNvPr id="40" name="Picture 39"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32280" y="1952146"/>
            <a:ext cx="240030" cy="176860"/>
          </a:xfrm>
          <a:prstGeom prst="rect">
            <a:avLst/>
          </a:prstGeom>
        </p:spPr>
      </p:pic>
      <p:pic>
        <p:nvPicPr>
          <p:cNvPr id="41" name="Picture 40"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33395" y="2097147"/>
            <a:ext cx="240030" cy="176860"/>
          </a:xfrm>
          <a:prstGeom prst="rect">
            <a:avLst/>
          </a:prstGeom>
        </p:spPr>
      </p:pic>
      <p:pic>
        <p:nvPicPr>
          <p:cNvPr id="42" name="Picture 41"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00275" y="1597668"/>
            <a:ext cx="240030" cy="176860"/>
          </a:xfrm>
          <a:prstGeom prst="rect">
            <a:avLst/>
          </a:prstGeom>
        </p:spPr>
      </p:pic>
      <p:pic>
        <p:nvPicPr>
          <p:cNvPr id="43" name="Picture 42"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12980" y="1741869"/>
            <a:ext cx="240030" cy="176860"/>
          </a:xfrm>
          <a:prstGeom prst="rect">
            <a:avLst/>
          </a:prstGeom>
        </p:spPr>
      </p:pic>
      <p:pic>
        <p:nvPicPr>
          <p:cNvPr id="44" name="Picture 4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60567" y="2679783"/>
            <a:ext cx="240030" cy="176860"/>
          </a:xfrm>
          <a:prstGeom prst="rect">
            <a:avLst/>
          </a:prstGeom>
        </p:spPr>
      </p:pic>
      <p:pic>
        <p:nvPicPr>
          <p:cNvPr id="45" name="Picture 4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474867" y="2794083"/>
            <a:ext cx="240030" cy="176860"/>
          </a:xfrm>
          <a:prstGeom prst="rect">
            <a:avLst/>
          </a:prstGeom>
        </p:spPr>
      </p:pic>
      <p:pic>
        <p:nvPicPr>
          <p:cNvPr id="46" name="Picture 4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89167" y="2908383"/>
            <a:ext cx="240030" cy="176860"/>
          </a:xfrm>
          <a:prstGeom prst="rect">
            <a:avLst/>
          </a:prstGeom>
        </p:spPr>
      </p:pic>
      <p:pic>
        <p:nvPicPr>
          <p:cNvPr id="47" name="Picture 4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77737" y="2591658"/>
            <a:ext cx="240030" cy="176860"/>
          </a:xfrm>
          <a:prstGeom prst="rect">
            <a:avLst/>
          </a:prstGeom>
        </p:spPr>
      </p:pic>
      <p:pic>
        <p:nvPicPr>
          <p:cNvPr id="48" name="Picture 4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82497" y="2986164"/>
            <a:ext cx="240030" cy="176860"/>
          </a:xfrm>
          <a:prstGeom prst="rect">
            <a:avLst/>
          </a:prstGeom>
        </p:spPr>
      </p:pic>
      <p:pic>
        <p:nvPicPr>
          <p:cNvPr id="49" name="Picture 4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14897" y="2996509"/>
            <a:ext cx="240030" cy="176860"/>
          </a:xfrm>
          <a:prstGeom prst="rect">
            <a:avLst/>
          </a:prstGeom>
        </p:spPr>
      </p:pic>
      <p:pic>
        <p:nvPicPr>
          <p:cNvPr id="50" name="Picture 4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54927" y="2901549"/>
            <a:ext cx="240030" cy="176860"/>
          </a:xfrm>
          <a:prstGeom prst="rect">
            <a:avLst/>
          </a:prstGeom>
        </p:spPr>
      </p:pic>
      <p:pic>
        <p:nvPicPr>
          <p:cNvPr id="51" name="Picture 5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86932" y="2768213"/>
            <a:ext cx="240030" cy="176860"/>
          </a:xfrm>
          <a:prstGeom prst="rect">
            <a:avLst/>
          </a:prstGeom>
        </p:spPr>
      </p:pic>
      <p:pic>
        <p:nvPicPr>
          <p:cNvPr id="52" name="Picture 5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469152" y="3140670"/>
            <a:ext cx="240030" cy="176860"/>
          </a:xfrm>
          <a:prstGeom prst="rect">
            <a:avLst/>
          </a:prstGeom>
        </p:spPr>
      </p:pic>
      <p:pic>
        <p:nvPicPr>
          <p:cNvPr id="53" name="Picture 5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54852" y="3274799"/>
            <a:ext cx="240030" cy="176860"/>
          </a:xfrm>
          <a:prstGeom prst="rect">
            <a:avLst/>
          </a:prstGeom>
        </p:spPr>
      </p:pic>
      <p:pic>
        <p:nvPicPr>
          <p:cNvPr id="54" name="Picture 5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86932" y="3198935"/>
            <a:ext cx="240030" cy="176860"/>
          </a:xfrm>
          <a:prstGeom prst="rect">
            <a:avLst/>
          </a:prstGeom>
        </p:spPr>
      </p:pic>
      <p:pic>
        <p:nvPicPr>
          <p:cNvPr id="55" name="Picture 5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622527" y="3354570"/>
            <a:ext cx="240030" cy="176860"/>
          </a:xfrm>
          <a:prstGeom prst="rect">
            <a:avLst/>
          </a:prstGeom>
        </p:spPr>
      </p:pic>
      <p:pic>
        <p:nvPicPr>
          <p:cNvPr id="56" name="Picture 5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47297" y="3049458"/>
            <a:ext cx="240030" cy="176860"/>
          </a:xfrm>
          <a:prstGeom prst="rect">
            <a:avLst/>
          </a:prstGeom>
        </p:spPr>
      </p:pic>
      <p:pic>
        <p:nvPicPr>
          <p:cNvPr id="57" name="Picture 5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58967" y="2626506"/>
            <a:ext cx="240030" cy="176860"/>
          </a:xfrm>
          <a:prstGeom prst="rect">
            <a:avLst/>
          </a:prstGeom>
        </p:spPr>
      </p:pic>
      <p:pic>
        <p:nvPicPr>
          <p:cNvPr id="58" name="Picture 5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34937" y="2724689"/>
            <a:ext cx="240030" cy="176860"/>
          </a:xfrm>
          <a:prstGeom prst="rect">
            <a:avLst/>
          </a:prstGeom>
        </p:spPr>
      </p:pic>
      <p:pic>
        <p:nvPicPr>
          <p:cNvPr id="59" name="Picture 5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26962" y="3206787"/>
            <a:ext cx="240030" cy="176860"/>
          </a:xfrm>
          <a:prstGeom prst="rect">
            <a:avLst/>
          </a:prstGeom>
        </p:spPr>
      </p:pic>
      <p:pic>
        <p:nvPicPr>
          <p:cNvPr id="60" name="Picture 5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28077" y="3351788"/>
            <a:ext cx="240030" cy="176860"/>
          </a:xfrm>
          <a:prstGeom prst="rect">
            <a:avLst/>
          </a:prstGeom>
        </p:spPr>
      </p:pic>
      <p:pic>
        <p:nvPicPr>
          <p:cNvPr id="61" name="Picture 6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94957" y="2852308"/>
            <a:ext cx="240030" cy="176860"/>
          </a:xfrm>
          <a:prstGeom prst="rect">
            <a:avLst/>
          </a:prstGeom>
        </p:spPr>
      </p:pic>
      <p:pic>
        <p:nvPicPr>
          <p:cNvPr id="62" name="Picture 6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07662" y="2996509"/>
            <a:ext cx="240030" cy="176860"/>
          </a:xfrm>
          <a:prstGeom prst="rect">
            <a:avLst/>
          </a:prstGeom>
        </p:spPr>
      </p:pic>
      <p:pic>
        <p:nvPicPr>
          <p:cNvPr id="63" name="Picture 6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36644" y="3915830"/>
            <a:ext cx="240030" cy="176860"/>
          </a:xfrm>
          <a:prstGeom prst="rect">
            <a:avLst/>
          </a:prstGeom>
        </p:spPr>
      </p:pic>
      <p:pic>
        <p:nvPicPr>
          <p:cNvPr id="64" name="Picture 6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50944" y="4030130"/>
            <a:ext cx="240030" cy="176860"/>
          </a:xfrm>
          <a:prstGeom prst="rect">
            <a:avLst/>
          </a:prstGeom>
        </p:spPr>
      </p:pic>
      <p:pic>
        <p:nvPicPr>
          <p:cNvPr id="65" name="Picture 6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65244" y="4144430"/>
            <a:ext cx="240030" cy="176860"/>
          </a:xfrm>
          <a:prstGeom prst="rect">
            <a:avLst/>
          </a:prstGeom>
        </p:spPr>
      </p:pic>
      <p:pic>
        <p:nvPicPr>
          <p:cNvPr id="66" name="Picture 6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53814" y="3827704"/>
            <a:ext cx="240030" cy="176860"/>
          </a:xfrm>
          <a:prstGeom prst="rect">
            <a:avLst/>
          </a:prstGeom>
        </p:spPr>
      </p:pic>
      <p:pic>
        <p:nvPicPr>
          <p:cNvPr id="67" name="Picture 6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58574" y="4222211"/>
            <a:ext cx="240030" cy="176860"/>
          </a:xfrm>
          <a:prstGeom prst="rect">
            <a:avLst/>
          </a:prstGeom>
        </p:spPr>
      </p:pic>
      <p:pic>
        <p:nvPicPr>
          <p:cNvPr id="68" name="Picture 6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690974" y="4232556"/>
            <a:ext cx="240030" cy="176860"/>
          </a:xfrm>
          <a:prstGeom prst="rect">
            <a:avLst/>
          </a:prstGeom>
        </p:spPr>
      </p:pic>
      <p:pic>
        <p:nvPicPr>
          <p:cNvPr id="69" name="Picture 6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31004" y="4137595"/>
            <a:ext cx="240030" cy="176860"/>
          </a:xfrm>
          <a:prstGeom prst="rect">
            <a:avLst/>
          </a:prstGeom>
        </p:spPr>
      </p:pic>
      <p:pic>
        <p:nvPicPr>
          <p:cNvPr id="70" name="Picture 6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009" y="4004259"/>
            <a:ext cx="240030" cy="176860"/>
          </a:xfrm>
          <a:prstGeom prst="rect">
            <a:avLst/>
          </a:prstGeom>
        </p:spPr>
      </p:pic>
      <p:pic>
        <p:nvPicPr>
          <p:cNvPr id="71" name="Picture 7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45229" y="4376717"/>
            <a:ext cx="240030" cy="176860"/>
          </a:xfrm>
          <a:prstGeom prst="rect">
            <a:avLst/>
          </a:prstGeom>
        </p:spPr>
      </p:pic>
      <p:pic>
        <p:nvPicPr>
          <p:cNvPr id="72" name="Picture 71"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30929" y="4510845"/>
            <a:ext cx="240030" cy="176860"/>
          </a:xfrm>
          <a:prstGeom prst="rect">
            <a:avLst/>
          </a:prstGeom>
        </p:spPr>
      </p:pic>
      <p:pic>
        <p:nvPicPr>
          <p:cNvPr id="73" name="Picture 7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009" y="4434981"/>
            <a:ext cx="240030" cy="176860"/>
          </a:xfrm>
          <a:prstGeom prst="rect">
            <a:avLst/>
          </a:prstGeom>
        </p:spPr>
      </p:pic>
      <p:pic>
        <p:nvPicPr>
          <p:cNvPr id="74" name="Picture 7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98604" y="4590617"/>
            <a:ext cx="240030" cy="176860"/>
          </a:xfrm>
          <a:prstGeom prst="rect">
            <a:avLst/>
          </a:prstGeom>
        </p:spPr>
      </p:pic>
      <p:pic>
        <p:nvPicPr>
          <p:cNvPr id="75" name="Picture 7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3374" y="4285505"/>
            <a:ext cx="240030" cy="176860"/>
          </a:xfrm>
          <a:prstGeom prst="rect">
            <a:avLst/>
          </a:prstGeom>
        </p:spPr>
      </p:pic>
      <p:pic>
        <p:nvPicPr>
          <p:cNvPr id="76" name="Picture 7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35045" y="3862553"/>
            <a:ext cx="240030" cy="176860"/>
          </a:xfrm>
          <a:prstGeom prst="rect">
            <a:avLst/>
          </a:prstGeom>
        </p:spPr>
      </p:pic>
      <p:pic>
        <p:nvPicPr>
          <p:cNvPr id="77" name="Picture 7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11014" y="3960735"/>
            <a:ext cx="240030" cy="176860"/>
          </a:xfrm>
          <a:prstGeom prst="rect">
            <a:avLst/>
          </a:prstGeom>
        </p:spPr>
      </p:pic>
      <p:pic>
        <p:nvPicPr>
          <p:cNvPr id="78" name="Picture 7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03039" y="4442833"/>
            <a:ext cx="240030" cy="176860"/>
          </a:xfrm>
          <a:prstGeom prst="rect">
            <a:avLst/>
          </a:prstGeom>
        </p:spPr>
      </p:pic>
      <p:pic>
        <p:nvPicPr>
          <p:cNvPr id="79" name="Picture 7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04154" y="4587834"/>
            <a:ext cx="240030" cy="176860"/>
          </a:xfrm>
          <a:prstGeom prst="rect">
            <a:avLst/>
          </a:prstGeom>
        </p:spPr>
      </p:pic>
      <p:pic>
        <p:nvPicPr>
          <p:cNvPr id="80" name="Picture 7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71034" y="4088355"/>
            <a:ext cx="240030" cy="176860"/>
          </a:xfrm>
          <a:prstGeom prst="rect">
            <a:avLst/>
          </a:prstGeom>
        </p:spPr>
      </p:pic>
      <p:pic>
        <p:nvPicPr>
          <p:cNvPr id="81" name="Picture 8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83739" y="4232556"/>
            <a:ext cx="240030" cy="176860"/>
          </a:xfrm>
          <a:prstGeom prst="rect">
            <a:avLst/>
          </a:prstGeom>
        </p:spPr>
      </p:pic>
      <p:pic>
        <p:nvPicPr>
          <p:cNvPr id="82" name="Picture 81" descr="bull.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38548" y="1262689"/>
            <a:ext cx="1268678" cy="940418"/>
          </a:xfrm>
          <a:prstGeom prst="rect">
            <a:avLst/>
          </a:prstGeom>
        </p:spPr>
      </p:pic>
      <p:pic>
        <p:nvPicPr>
          <p:cNvPr id="83" name="Picture 8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258" y="2628976"/>
            <a:ext cx="1268678" cy="940418"/>
          </a:xfrm>
          <a:prstGeom prst="rect">
            <a:avLst/>
          </a:prstGeom>
        </p:spPr>
      </p:pic>
      <p:pic>
        <p:nvPicPr>
          <p:cNvPr id="84" name="Picture 83" descr="bull.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30574" y="3830454"/>
            <a:ext cx="1268678" cy="940418"/>
          </a:xfrm>
          <a:prstGeom prst="rect">
            <a:avLst/>
          </a:prstGeom>
        </p:spPr>
      </p:pic>
      <p:pic>
        <p:nvPicPr>
          <p:cNvPr id="85" name="Picture 84"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61678" y="1419823"/>
            <a:ext cx="240030" cy="176860"/>
          </a:xfrm>
          <a:prstGeom prst="rect">
            <a:avLst/>
          </a:prstGeom>
        </p:spPr>
      </p:pic>
      <p:pic>
        <p:nvPicPr>
          <p:cNvPr id="86" name="Picture 85"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75978" y="1534123"/>
            <a:ext cx="240030" cy="176860"/>
          </a:xfrm>
          <a:prstGeom prst="rect">
            <a:avLst/>
          </a:prstGeom>
        </p:spPr>
      </p:pic>
      <p:pic>
        <p:nvPicPr>
          <p:cNvPr id="87" name="Picture 86"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490278" y="1648423"/>
            <a:ext cx="240030" cy="176860"/>
          </a:xfrm>
          <a:prstGeom prst="rect">
            <a:avLst/>
          </a:prstGeom>
        </p:spPr>
      </p:pic>
      <p:pic>
        <p:nvPicPr>
          <p:cNvPr id="88" name="Picture 87"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83608" y="1726204"/>
            <a:ext cx="240030" cy="176860"/>
          </a:xfrm>
          <a:prstGeom prst="rect">
            <a:avLst/>
          </a:prstGeom>
        </p:spPr>
      </p:pic>
      <p:pic>
        <p:nvPicPr>
          <p:cNvPr id="89" name="Picture 88"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616008" y="1736549"/>
            <a:ext cx="240030" cy="176860"/>
          </a:xfrm>
          <a:prstGeom prst="rect">
            <a:avLst/>
          </a:prstGeom>
        </p:spPr>
      </p:pic>
      <p:pic>
        <p:nvPicPr>
          <p:cNvPr id="90" name="Picture 89"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56038" y="1641588"/>
            <a:ext cx="240030" cy="176860"/>
          </a:xfrm>
          <a:prstGeom prst="rect">
            <a:avLst/>
          </a:prstGeom>
        </p:spPr>
      </p:pic>
      <p:pic>
        <p:nvPicPr>
          <p:cNvPr id="91" name="Picture 90"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688043" y="1508253"/>
            <a:ext cx="240030" cy="176860"/>
          </a:xfrm>
          <a:prstGeom prst="rect">
            <a:avLst/>
          </a:prstGeom>
        </p:spPr>
      </p:pic>
      <p:pic>
        <p:nvPicPr>
          <p:cNvPr id="92" name="Picture 91"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70263" y="1880710"/>
            <a:ext cx="240030" cy="176860"/>
          </a:xfrm>
          <a:prstGeom prst="rect">
            <a:avLst/>
          </a:prstGeom>
        </p:spPr>
      </p:pic>
      <p:pic>
        <p:nvPicPr>
          <p:cNvPr id="93" name="Picture 92"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55963" y="2014839"/>
            <a:ext cx="240030" cy="176860"/>
          </a:xfrm>
          <a:prstGeom prst="rect">
            <a:avLst/>
          </a:prstGeom>
        </p:spPr>
      </p:pic>
      <p:pic>
        <p:nvPicPr>
          <p:cNvPr id="94" name="Picture 93"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688043" y="1938975"/>
            <a:ext cx="240030" cy="176860"/>
          </a:xfrm>
          <a:prstGeom prst="rect">
            <a:avLst/>
          </a:prstGeom>
        </p:spPr>
      </p:pic>
      <p:pic>
        <p:nvPicPr>
          <p:cNvPr id="95" name="Picture 94"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523638" y="2094610"/>
            <a:ext cx="240030" cy="176860"/>
          </a:xfrm>
          <a:prstGeom prst="rect">
            <a:avLst/>
          </a:prstGeom>
        </p:spPr>
      </p:pic>
      <p:pic>
        <p:nvPicPr>
          <p:cNvPr id="96" name="Picture 95"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48408" y="1789498"/>
            <a:ext cx="240030" cy="176860"/>
          </a:xfrm>
          <a:prstGeom prst="rect">
            <a:avLst/>
          </a:prstGeom>
        </p:spPr>
      </p:pic>
      <p:pic>
        <p:nvPicPr>
          <p:cNvPr id="97" name="Picture 96"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760078" y="1366546"/>
            <a:ext cx="240030" cy="176860"/>
          </a:xfrm>
          <a:prstGeom prst="rect">
            <a:avLst/>
          </a:prstGeom>
        </p:spPr>
      </p:pic>
      <p:pic>
        <p:nvPicPr>
          <p:cNvPr id="98" name="Picture 97"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36048" y="1464729"/>
            <a:ext cx="240030" cy="176860"/>
          </a:xfrm>
          <a:prstGeom prst="rect">
            <a:avLst/>
          </a:prstGeom>
        </p:spPr>
      </p:pic>
      <p:pic>
        <p:nvPicPr>
          <p:cNvPr id="99" name="Picture 98"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928073" y="1946826"/>
            <a:ext cx="240030" cy="176860"/>
          </a:xfrm>
          <a:prstGeom prst="rect">
            <a:avLst/>
          </a:prstGeom>
        </p:spPr>
      </p:pic>
      <p:pic>
        <p:nvPicPr>
          <p:cNvPr id="100" name="Picture 99"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29188" y="2091828"/>
            <a:ext cx="240030" cy="176860"/>
          </a:xfrm>
          <a:prstGeom prst="rect">
            <a:avLst/>
          </a:prstGeom>
        </p:spPr>
      </p:pic>
      <p:pic>
        <p:nvPicPr>
          <p:cNvPr id="101" name="Picture 100"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96068" y="1592348"/>
            <a:ext cx="240030" cy="176860"/>
          </a:xfrm>
          <a:prstGeom prst="rect">
            <a:avLst/>
          </a:prstGeom>
        </p:spPr>
      </p:pic>
      <p:pic>
        <p:nvPicPr>
          <p:cNvPr id="102" name="Picture 101" descr="cow.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208772" y="1736549"/>
            <a:ext cx="240030" cy="176860"/>
          </a:xfrm>
          <a:prstGeom prst="rect">
            <a:avLst/>
          </a:prstGeom>
        </p:spPr>
      </p:pic>
      <p:pic>
        <p:nvPicPr>
          <p:cNvPr id="103" name="Picture 10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64333" y="3934434"/>
            <a:ext cx="240030" cy="176860"/>
          </a:xfrm>
          <a:prstGeom prst="rect">
            <a:avLst/>
          </a:prstGeom>
        </p:spPr>
      </p:pic>
      <p:pic>
        <p:nvPicPr>
          <p:cNvPr id="104" name="Picture 10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78633" y="4048734"/>
            <a:ext cx="240030" cy="176860"/>
          </a:xfrm>
          <a:prstGeom prst="rect">
            <a:avLst/>
          </a:prstGeom>
        </p:spPr>
      </p:pic>
      <p:pic>
        <p:nvPicPr>
          <p:cNvPr id="105" name="Picture 10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92933" y="4163034"/>
            <a:ext cx="240030" cy="176860"/>
          </a:xfrm>
          <a:prstGeom prst="rect">
            <a:avLst/>
          </a:prstGeom>
        </p:spPr>
      </p:pic>
      <p:pic>
        <p:nvPicPr>
          <p:cNvPr id="106" name="Picture 10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81503" y="3846309"/>
            <a:ext cx="240030" cy="176860"/>
          </a:xfrm>
          <a:prstGeom prst="rect">
            <a:avLst/>
          </a:prstGeom>
        </p:spPr>
      </p:pic>
      <p:pic>
        <p:nvPicPr>
          <p:cNvPr id="107" name="Picture 10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86263" y="4240815"/>
            <a:ext cx="240030" cy="176860"/>
          </a:xfrm>
          <a:prstGeom prst="rect">
            <a:avLst/>
          </a:prstGeom>
        </p:spPr>
      </p:pic>
      <p:pic>
        <p:nvPicPr>
          <p:cNvPr id="108" name="Picture 10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18663" y="4251160"/>
            <a:ext cx="240030" cy="176860"/>
          </a:xfrm>
          <a:prstGeom prst="rect">
            <a:avLst/>
          </a:prstGeom>
        </p:spPr>
      </p:pic>
      <p:pic>
        <p:nvPicPr>
          <p:cNvPr id="109" name="Picture 10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58693" y="4156200"/>
            <a:ext cx="240030" cy="176860"/>
          </a:xfrm>
          <a:prstGeom prst="rect">
            <a:avLst/>
          </a:prstGeom>
        </p:spPr>
      </p:pic>
      <p:pic>
        <p:nvPicPr>
          <p:cNvPr id="110" name="Picture 10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90699" y="4022864"/>
            <a:ext cx="240030" cy="176860"/>
          </a:xfrm>
          <a:prstGeom prst="rect">
            <a:avLst/>
          </a:prstGeom>
        </p:spPr>
      </p:pic>
      <p:pic>
        <p:nvPicPr>
          <p:cNvPr id="111" name="Picture 11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72918" y="4395321"/>
            <a:ext cx="240030" cy="176860"/>
          </a:xfrm>
          <a:prstGeom prst="rect">
            <a:avLst/>
          </a:prstGeom>
        </p:spPr>
      </p:pic>
      <p:pic>
        <p:nvPicPr>
          <p:cNvPr id="112" name="Picture 111"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58618" y="4529450"/>
            <a:ext cx="240030" cy="176860"/>
          </a:xfrm>
          <a:prstGeom prst="rect">
            <a:avLst/>
          </a:prstGeom>
        </p:spPr>
      </p:pic>
      <p:pic>
        <p:nvPicPr>
          <p:cNvPr id="113" name="Picture 11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90699" y="4453586"/>
            <a:ext cx="240030" cy="176860"/>
          </a:xfrm>
          <a:prstGeom prst="rect">
            <a:avLst/>
          </a:prstGeom>
        </p:spPr>
      </p:pic>
      <p:pic>
        <p:nvPicPr>
          <p:cNvPr id="114" name="Picture 11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526293" y="4609221"/>
            <a:ext cx="240030" cy="176860"/>
          </a:xfrm>
          <a:prstGeom prst="rect">
            <a:avLst/>
          </a:prstGeom>
        </p:spPr>
      </p:pic>
      <p:pic>
        <p:nvPicPr>
          <p:cNvPr id="115" name="Picture 11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951063" y="4304109"/>
            <a:ext cx="240030" cy="176860"/>
          </a:xfrm>
          <a:prstGeom prst="rect">
            <a:avLst/>
          </a:prstGeom>
        </p:spPr>
      </p:pic>
      <p:pic>
        <p:nvPicPr>
          <p:cNvPr id="116" name="Picture 11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62734" y="3881157"/>
            <a:ext cx="240030" cy="176860"/>
          </a:xfrm>
          <a:prstGeom prst="rect">
            <a:avLst/>
          </a:prstGeom>
        </p:spPr>
      </p:pic>
      <p:pic>
        <p:nvPicPr>
          <p:cNvPr id="117" name="Picture 11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938703" y="3979340"/>
            <a:ext cx="240030" cy="176860"/>
          </a:xfrm>
          <a:prstGeom prst="rect">
            <a:avLst/>
          </a:prstGeom>
        </p:spPr>
      </p:pic>
      <p:pic>
        <p:nvPicPr>
          <p:cNvPr id="118" name="Picture 11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930729" y="4461438"/>
            <a:ext cx="240030" cy="176860"/>
          </a:xfrm>
          <a:prstGeom prst="rect">
            <a:avLst/>
          </a:prstGeom>
        </p:spPr>
      </p:pic>
      <p:pic>
        <p:nvPicPr>
          <p:cNvPr id="119" name="Picture 11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31843" y="4606439"/>
            <a:ext cx="240030" cy="176860"/>
          </a:xfrm>
          <a:prstGeom prst="rect">
            <a:avLst/>
          </a:prstGeom>
        </p:spPr>
      </p:pic>
      <p:pic>
        <p:nvPicPr>
          <p:cNvPr id="120" name="Picture 11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098723" y="4106959"/>
            <a:ext cx="240030" cy="176860"/>
          </a:xfrm>
          <a:prstGeom prst="rect">
            <a:avLst/>
          </a:prstGeom>
        </p:spPr>
      </p:pic>
      <p:pic>
        <p:nvPicPr>
          <p:cNvPr id="121" name="Picture 12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211428" y="4251160"/>
            <a:ext cx="240030" cy="176860"/>
          </a:xfrm>
          <a:prstGeom prst="rect">
            <a:avLst/>
          </a:prstGeom>
        </p:spPr>
      </p:pic>
      <p:pic>
        <p:nvPicPr>
          <p:cNvPr id="122" name="Picture 12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20163" y="2658516"/>
            <a:ext cx="240030" cy="176860"/>
          </a:xfrm>
          <a:prstGeom prst="rect">
            <a:avLst/>
          </a:prstGeom>
        </p:spPr>
      </p:pic>
      <p:pic>
        <p:nvPicPr>
          <p:cNvPr id="123" name="Picture 12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34463" y="2772816"/>
            <a:ext cx="240030" cy="176860"/>
          </a:xfrm>
          <a:prstGeom prst="rect">
            <a:avLst/>
          </a:prstGeom>
        </p:spPr>
      </p:pic>
      <p:pic>
        <p:nvPicPr>
          <p:cNvPr id="124" name="Picture 12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548763" y="2887116"/>
            <a:ext cx="240030" cy="176860"/>
          </a:xfrm>
          <a:prstGeom prst="rect">
            <a:avLst/>
          </a:prstGeom>
        </p:spPr>
      </p:pic>
      <p:pic>
        <p:nvPicPr>
          <p:cNvPr id="125" name="Picture 12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537333" y="2570391"/>
            <a:ext cx="240030" cy="176860"/>
          </a:xfrm>
          <a:prstGeom prst="rect">
            <a:avLst/>
          </a:prstGeom>
        </p:spPr>
      </p:pic>
      <p:pic>
        <p:nvPicPr>
          <p:cNvPr id="126" name="Picture 12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42093" y="2964897"/>
            <a:ext cx="240030" cy="176860"/>
          </a:xfrm>
          <a:prstGeom prst="rect">
            <a:avLst/>
          </a:prstGeom>
        </p:spPr>
      </p:pic>
      <p:pic>
        <p:nvPicPr>
          <p:cNvPr id="127" name="Picture 12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74493" y="2975242"/>
            <a:ext cx="240030" cy="176860"/>
          </a:xfrm>
          <a:prstGeom prst="rect">
            <a:avLst/>
          </a:prstGeom>
        </p:spPr>
      </p:pic>
      <p:pic>
        <p:nvPicPr>
          <p:cNvPr id="128" name="Picture 12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914523" y="2880282"/>
            <a:ext cx="240030" cy="176860"/>
          </a:xfrm>
          <a:prstGeom prst="rect">
            <a:avLst/>
          </a:prstGeom>
        </p:spPr>
      </p:pic>
      <p:pic>
        <p:nvPicPr>
          <p:cNvPr id="129" name="Picture 12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746529" y="2746946"/>
            <a:ext cx="240030" cy="176860"/>
          </a:xfrm>
          <a:prstGeom prst="rect">
            <a:avLst/>
          </a:prstGeom>
        </p:spPr>
      </p:pic>
      <p:pic>
        <p:nvPicPr>
          <p:cNvPr id="130" name="Picture 12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28748" y="3119403"/>
            <a:ext cx="240030" cy="176860"/>
          </a:xfrm>
          <a:prstGeom prst="rect">
            <a:avLst/>
          </a:prstGeom>
        </p:spPr>
      </p:pic>
      <p:pic>
        <p:nvPicPr>
          <p:cNvPr id="131" name="Picture 13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14448" y="3253532"/>
            <a:ext cx="240030" cy="176860"/>
          </a:xfrm>
          <a:prstGeom prst="rect">
            <a:avLst/>
          </a:prstGeom>
        </p:spPr>
      </p:pic>
      <p:pic>
        <p:nvPicPr>
          <p:cNvPr id="132" name="Picture 13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746529" y="3177668"/>
            <a:ext cx="240030" cy="176860"/>
          </a:xfrm>
          <a:prstGeom prst="rect">
            <a:avLst/>
          </a:prstGeom>
        </p:spPr>
      </p:pic>
      <p:pic>
        <p:nvPicPr>
          <p:cNvPr id="133" name="Picture 13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582123" y="3333303"/>
            <a:ext cx="240030" cy="176860"/>
          </a:xfrm>
          <a:prstGeom prst="rect">
            <a:avLst/>
          </a:prstGeom>
        </p:spPr>
      </p:pic>
      <p:pic>
        <p:nvPicPr>
          <p:cNvPr id="134" name="Picture 13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06893" y="3028191"/>
            <a:ext cx="240030" cy="176860"/>
          </a:xfrm>
          <a:prstGeom prst="rect">
            <a:avLst/>
          </a:prstGeom>
        </p:spPr>
      </p:pic>
      <p:pic>
        <p:nvPicPr>
          <p:cNvPr id="135" name="Picture 13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818564" y="2605239"/>
            <a:ext cx="240030" cy="176860"/>
          </a:xfrm>
          <a:prstGeom prst="rect">
            <a:avLst/>
          </a:prstGeom>
        </p:spPr>
      </p:pic>
      <p:pic>
        <p:nvPicPr>
          <p:cNvPr id="136" name="Picture 13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994533" y="2703422"/>
            <a:ext cx="240030" cy="176860"/>
          </a:xfrm>
          <a:prstGeom prst="rect">
            <a:avLst/>
          </a:prstGeom>
        </p:spPr>
      </p:pic>
      <p:pic>
        <p:nvPicPr>
          <p:cNvPr id="137" name="Picture 13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986559" y="3185520"/>
            <a:ext cx="240030" cy="176860"/>
          </a:xfrm>
          <a:prstGeom prst="rect">
            <a:avLst/>
          </a:prstGeom>
        </p:spPr>
      </p:pic>
      <p:pic>
        <p:nvPicPr>
          <p:cNvPr id="138" name="Picture 13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887673" y="3330521"/>
            <a:ext cx="240030" cy="176860"/>
          </a:xfrm>
          <a:prstGeom prst="rect">
            <a:avLst/>
          </a:prstGeom>
        </p:spPr>
      </p:pic>
      <p:pic>
        <p:nvPicPr>
          <p:cNvPr id="139" name="Picture 13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54553" y="2831041"/>
            <a:ext cx="240030" cy="176860"/>
          </a:xfrm>
          <a:prstGeom prst="rect">
            <a:avLst/>
          </a:prstGeom>
        </p:spPr>
      </p:pic>
      <p:pic>
        <p:nvPicPr>
          <p:cNvPr id="140" name="Picture 13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67258" y="2975242"/>
            <a:ext cx="240030" cy="176860"/>
          </a:xfrm>
          <a:prstGeom prst="rect">
            <a:avLst/>
          </a:prstGeom>
        </p:spPr>
      </p:pic>
    </p:spTree>
    <p:extLst>
      <p:ext uri="{BB962C8B-B14F-4D97-AF65-F5344CB8AC3E}">
        <p14:creationId xmlns:p14="http://schemas.microsoft.com/office/powerpoint/2010/main" val="43447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Selection using marker information</a:t>
            </a:r>
            <a:endParaRPr lang="en-US" dirty="0"/>
          </a:p>
        </p:txBody>
      </p:sp>
      <p:sp>
        <p:nvSpPr>
          <p:cNvPr id="5" name="Content Placeholder 4">
            <a:extLst>
              <a:ext uri="{FF2B5EF4-FFF2-40B4-BE49-F238E27FC236}">
                <a16:creationId xmlns:a16="http://schemas.microsoft.com/office/drawing/2014/main" id="{4C4EC6EB-E452-A640-BB36-12AC8DD8C9B6}"/>
              </a:ext>
            </a:extLst>
          </p:cNvPr>
          <p:cNvSpPr>
            <a:spLocks noGrp="1"/>
          </p:cNvSpPr>
          <p:nvPr>
            <p:ph sz="half" idx="1"/>
          </p:nvPr>
        </p:nvSpPr>
        <p:spPr>
          <a:xfrm>
            <a:off x="365760" y="714175"/>
            <a:ext cx="8412480" cy="3657600"/>
          </a:xfrm>
        </p:spPr>
        <p:txBody>
          <a:bodyPr/>
          <a:lstStyle/>
          <a:p>
            <a:r>
              <a:rPr lang="en-US" dirty="0">
                <a:solidFill>
                  <a:srgbClr val="00523C"/>
                </a:solidFill>
              </a:rPr>
              <a:t>Shepherd and Kinghorn (2001) </a:t>
            </a:r>
            <a:r>
              <a:rPr lang="en-US" dirty="0"/>
              <a:t>described a look-ahead mate selection scheme using markers.</a:t>
            </a:r>
          </a:p>
          <a:p>
            <a:r>
              <a:rPr lang="en-US" dirty="0">
                <a:solidFill>
                  <a:srgbClr val="00523C"/>
                </a:solidFill>
              </a:rPr>
              <a:t>Li et al. (2006, 2008)</a:t>
            </a:r>
            <a:r>
              <a:rPr lang="en-US" dirty="0"/>
              <a:t> showed QTL genotypes provide more benefit when used in mate selection.</a:t>
            </a:r>
          </a:p>
          <a:p>
            <a:r>
              <a:rPr lang="en-US" dirty="0">
                <a:solidFill>
                  <a:srgbClr val="00523C"/>
                </a:solidFill>
              </a:rPr>
              <a:t>Pryce et al. (2012)</a:t>
            </a:r>
            <a:r>
              <a:rPr lang="en-US" dirty="0"/>
              <a:t> found that genotypes can be used to increase genetic gain while limiting inbreeding.</a:t>
            </a:r>
          </a:p>
          <a:p>
            <a:r>
              <a:rPr lang="en-US" dirty="0">
                <a:solidFill>
                  <a:srgbClr val="00523C"/>
                </a:solidFill>
              </a:rPr>
              <a:t>Van </a:t>
            </a:r>
            <a:r>
              <a:rPr lang="en-US" dirty="0" err="1">
                <a:solidFill>
                  <a:srgbClr val="00523C"/>
                </a:solidFill>
              </a:rPr>
              <a:t>Eenennaam</a:t>
            </a:r>
            <a:r>
              <a:rPr lang="en-US" dirty="0">
                <a:solidFill>
                  <a:srgbClr val="00523C"/>
                </a:solidFill>
              </a:rPr>
              <a:t> and Kinghorn (2014)</a:t>
            </a:r>
            <a:r>
              <a:rPr lang="en-US" dirty="0"/>
              <a:t> proposed selection against the total number of lethal alleles and recessive lethal genotypes.</a:t>
            </a:r>
          </a:p>
          <a:p>
            <a:r>
              <a:rPr lang="en-US" dirty="0">
                <a:solidFill>
                  <a:srgbClr val="00523C"/>
                </a:solidFill>
              </a:rPr>
              <a:t>Cole (2015)</a:t>
            </a:r>
            <a:r>
              <a:rPr lang="en-US" dirty="0"/>
              <a:t> suggested that parent averages can be adjusted to account for genetic load in sequential mate allocation schemes.</a:t>
            </a:r>
          </a:p>
        </p:txBody>
      </p:sp>
    </p:spTree>
    <p:extLst>
      <p:ext uri="{BB962C8B-B14F-4D97-AF65-F5344CB8AC3E}">
        <p14:creationId xmlns:p14="http://schemas.microsoft.com/office/powerpoint/2010/main" val="2388656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20000"/>
            <a:extLst>
              <a:ext uri="{28A0092B-C50C-407E-A947-70E740481C1C}">
                <a14:useLocalDpi xmlns:a14="http://schemas.microsoft.com/office/drawing/2010/main" val="0"/>
              </a:ext>
            </a:extLst>
          </a:blip>
          <a:srcRect l="13798" t="20568" r="13038"/>
          <a:stretch/>
        </p:blipFill>
        <p:spPr>
          <a:xfrm>
            <a:off x="1517904" y="688174"/>
            <a:ext cx="6289823" cy="4267874"/>
          </a:xfrm>
          <a:prstGeom prst="rect">
            <a:avLst/>
          </a:prstGeom>
        </p:spPr>
      </p:pic>
      <p:sp>
        <p:nvSpPr>
          <p:cNvPr id="2" name="Title 1"/>
          <p:cNvSpPr>
            <a:spLocks noGrp="1"/>
          </p:cNvSpPr>
          <p:nvPr>
            <p:ph type="title"/>
          </p:nvPr>
        </p:nvSpPr>
        <p:spPr/>
        <p:txBody>
          <a:bodyPr/>
          <a:lstStyle/>
          <a:p>
            <a:r>
              <a:rPr lang="en-US" dirty="0"/>
              <a:t>Computer simulation</a:t>
            </a:r>
          </a:p>
        </p:txBody>
      </p:sp>
      <p:sp>
        <p:nvSpPr>
          <p:cNvPr id="3" name="Content Placeholder 2"/>
          <p:cNvSpPr>
            <a:spLocks noGrp="1"/>
          </p:cNvSpPr>
          <p:nvPr>
            <p:ph sz="half" idx="1"/>
          </p:nvPr>
        </p:nvSpPr>
        <p:spPr/>
        <p:txBody>
          <a:bodyPr>
            <a:normAutofit/>
          </a:bodyPr>
          <a:lstStyle/>
          <a:p>
            <a:r>
              <a:rPr lang="en-US" dirty="0"/>
              <a:t>A computer program was developed to study different mate allocation scenarios</a:t>
            </a:r>
          </a:p>
          <a:p>
            <a:pPr lvl="1"/>
            <a:r>
              <a:rPr lang="en-US" dirty="0"/>
              <a:t>https://</a:t>
            </a:r>
            <a:r>
              <a:rPr lang="en-US" dirty="0" err="1"/>
              <a:t>github.com</a:t>
            </a:r>
            <a:r>
              <a:rPr lang="en-US" dirty="0"/>
              <a:t>/</a:t>
            </a:r>
            <a:r>
              <a:rPr lang="en-US" dirty="0" err="1"/>
              <a:t>wintermind</a:t>
            </a:r>
            <a:r>
              <a:rPr lang="en-US" dirty="0"/>
              <a:t>/multiple-recessives </a:t>
            </a:r>
          </a:p>
          <a:p>
            <a:r>
              <a:rPr lang="en-US" dirty="0"/>
              <a:t>Any number or combination of recessives may be simulated</a:t>
            </a:r>
          </a:p>
          <a:p>
            <a:r>
              <a:rPr lang="en-US" dirty="0"/>
              <a:t>Written in Python 2.7 with </a:t>
            </a:r>
            <a:r>
              <a:rPr lang="en-US" dirty="0" err="1"/>
              <a:t>Jupyter</a:t>
            </a:r>
            <a:r>
              <a:rPr lang="en-US" dirty="0"/>
              <a:t> notebooks for analysis</a:t>
            </a:r>
          </a:p>
          <a:p>
            <a:r>
              <a:rPr lang="en-US" dirty="0"/>
              <a:t>Has been extended to include gene editing</a:t>
            </a:r>
          </a:p>
          <a:p>
            <a:pPr lvl="1"/>
            <a:r>
              <a:rPr lang="en-US" dirty="0"/>
              <a:t>https://</a:t>
            </a:r>
            <a:r>
              <a:rPr lang="en-US" dirty="0" err="1"/>
              <a:t>github.com</a:t>
            </a:r>
            <a:r>
              <a:rPr lang="en-US" dirty="0"/>
              <a:t>/</a:t>
            </a:r>
            <a:r>
              <a:rPr lang="en-US" dirty="0" err="1"/>
              <a:t>wintermind</a:t>
            </a:r>
            <a:r>
              <a:rPr lang="en-US" dirty="0"/>
              <a:t>/gene-editing</a:t>
            </a:r>
          </a:p>
          <a:p>
            <a:pPr lvl="1"/>
            <a:endParaRPr lang="en-US" dirty="0"/>
          </a:p>
          <a:p>
            <a:pPr lvl="1"/>
            <a:endParaRPr lang="en-US" dirty="0"/>
          </a:p>
        </p:txBody>
      </p:sp>
    </p:spTree>
    <p:extLst>
      <p:ext uri="{BB962C8B-B14F-4D97-AF65-F5344CB8AC3E}">
        <p14:creationId xmlns:p14="http://schemas.microsoft.com/office/powerpoint/2010/main" val="94418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endParaRPr lang="en-US" dirty="0"/>
          </a:p>
        </p:txBody>
      </p:sp>
      <p:sp>
        <p:nvSpPr>
          <p:cNvPr id="3" name="Content Placeholder 2"/>
          <p:cNvSpPr>
            <a:spLocks noGrp="1"/>
          </p:cNvSpPr>
          <p:nvPr>
            <p:ph sz="half" idx="1"/>
          </p:nvPr>
        </p:nvSpPr>
        <p:spPr/>
        <p:txBody>
          <a:bodyPr>
            <a:normAutofit/>
          </a:bodyPr>
          <a:lstStyle/>
          <a:p>
            <a:r>
              <a:rPr lang="en-US" dirty="0"/>
              <a:t>Introduction to genetic disorders</a:t>
            </a:r>
          </a:p>
          <a:p>
            <a:pPr lvl="1"/>
            <a:r>
              <a:rPr lang="en-US" dirty="0"/>
              <a:t>Definition</a:t>
            </a:r>
          </a:p>
          <a:p>
            <a:pPr lvl="1"/>
            <a:r>
              <a:rPr lang="en-US" dirty="0"/>
              <a:t>Examples</a:t>
            </a:r>
          </a:p>
          <a:p>
            <a:pPr lvl="1"/>
            <a:r>
              <a:rPr lang="en-US" dirty="0"/>
              <a:t>Impact on farmers</a:t>
            </a:r>
          </a:p>
          <a:p>
            <a:r>
              <a:rPr lang="en-US" dirty="0"/>
              <a:t>Management of genetic disorders</a:t>
            </a:r>
          </a:p>
          <a:p>
            <a:pPr lvl="1"/>
            <a:r>
              <a:rPr lang="en-US" dirty="0"/>
              <a:t>Conventional breeding</a:t>
            </a:r>
          </a:p>
          <a:p>
            <a:pPr lvl="1"/>
            <a:r>
              <a:rPr lang="en-US" dirty="0"/>
              <a:t>Gene editing</a:t>
            </a:r>
          </a:p>
          <a:p>
            <a:pPr lvl="1"/>
            <a:r>
              <a:rPr lang="en-US" dirty="0"/>
              <a:t>Desirable alleles</a:t>
            </a:r>
          </a:p>
        </p:txBody>
      </p:sp>
    </p:spTree>
    <p:extLst>
      <p:ext uri="{BB962C8B-B14F-4D97-AF65-F5344CB8AC3E}">
        <p14:creationId xmlns:p14="http://schemas.microsoft.com/office/powerpoint/2010/main" val="1125236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Sequential mate allocation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Mating parent averages (PA) are adjusted for inbreeding</a:t>
                </a:r>
                <a:r>
                  <a:rPr lang="en-US" dirty="0">
                    <a:solidFill>
                      <a:srgbClr val="00523C"/>
                    </a:solidFill>
                  </a:rPr>
                  <a:t> (Pryce et al., 2012)</a:t>
                </a:r>
                <a:r>
                  <a:rPr lang="en-US" dirty="0"/>
                  <a:t> and expected embryonic losses </a:t>
                </a:r>
                <a:r>
                  <a:rPr lang="en-US" dirty="0">
                    <a:solidFill>
                      <a:srgbClr val="00523C"/>
                    </a:solidFill>
                  </a:rPr>
                  <a:t>(Cole, 2015)</a:t>
                </a:r>
                <a:r>
                  <a:rPr lang="en-US" dirty="0"/>
                  <a:t>:</a:t>
                </a:r>
              </a:p>
              <a:p>
                <a:pPr marL="0" indent="0">
                  <a:buNone/>
                </a:pPr>
                <a:endParaRPr lang="en-US" sz="21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charset="0"/>
                            </a:rPr>
                            <m:t>𝐵</m:t>
                          </m:r>
                        </m:e>
                        <m:sub>
                          <m:r>
                            <a:rPr lang="en-US" sz="2100" i="1">
                              <a:latin typeface="Cambria Math" charset="0"/>
                            </a:rPr>
                            <m:t>𝑖𝑗</m:t>
                          </m:r>
                        </m:sub>
                      </m:sSub>
                      <m:r>
                        <a:rPr lang="en-US" sz="2100" i="1">
                          <a:latin typeface="Cambria Math" charset="0"/>
                        </a:rPr>
                        <m:t>=0.5</m:t>
                      </m:r>
                      <m:d>
                        <m:dPr>
                          <m:ctrlPr>
                            <a:rPr lang="en-US" sz="2100" i="1">
                              <a:latin typeface="Cambria Math" panose="02040503050406030204" pitchFamily="18" charset="0"/>
                            </a:rPr>
                          </m:ctrlPr>
                        </m:dPr>
                        <m:e>
                          <m:sSub>
                            <m:sSubPr>
                              <m:ctrlPr>
                                <a:rPr lang="en-US" sz="2100" i="1">
                                  <a:latin typeface="Cambria Math" panose="02040503050406030204" pitchFamily="18" charset="0"/>
                                </a:rPr>
                              </m:ctrlPr>
                            </m:sSubPr>
                            <m:e>
                              <m:r>
                                <a:rPr lang="en-US" sz="2100" i="1">
                                  <a:latin typeface="Cambria Math" charset="0"/>
                                </a:rPr>
                                <m:t>𝑇𝐵𝑉</m:t>
                              </m:r>
                            </m:e>
                            <m:sub>
                              <m:r>
                                <a:rPr lang="en-US" sz="2100" i="1">
                                  <a:latin typeface="Cambria Math" charset="0"/>
                                </a:rPr>
                                <m:t>𝑖</m:t>
                              </m:r>
                            </m:sub>
                          </m:sSub>
                          <m:r>
                            <a:rPr lang="en-US" sz="2100" i="1">
                              <a:latin typeface="Cambria Math" charset="0"/>
                            </a:rPr>
                            <m:t>+</m:t>
                          </m:r>
                          <m:sSub>
                            <m:sSubPr>
                              <m:ctrlPr>
                                <a:rPr lang="en-US" sz="2100" i="1">
                                  <a:latin typeface="Cambria Math" panose="02040503050406030204" pitchFamily="18" charset="0"/>
                                </a:rPr>
                              </m:ctrlPr>
                            </m:sSubPr>
                            <m:e>
                              <m:r>
                                <a:rPr lang="en-US" sz="2100" i="1">
                                  <a:latin typeface="Cambria Math" charset="0"/>
                                </a:rPr>
                                <m:t>𝑇𝐵𝑉</m:t>
                              </m:r>
                            </m:e>
                            <m:sub>
                              <m:r>
                                <a:rPr lang="en-US" sz="2100" i="1">
                                  <a:latin typeface="Cambria Math" charset="0"/>
                                </a:rPr>
                                <m:t>𝑗</m:t>
                              </m:r>
                            </m:sub>
                          </m:sSub>
                        </m:e>
                      </m:d>
                      <m:r>
                        <a:rPr lang="en-US" sz="2100" i="1">
                          <a:latin typeface="Cambria Math" charset="0"/>
                        </a:rPr>
                        <m:t>−</m:t>
                      </m:r>
                      <m:r>
                        <a:rPr lang="en-US" sz="2100" i="1">
                          <a:latin typeface="Cambria Math" charset="0"/>
                        </a:rPr>
                        <m:t>𝜆</m:t>
                      </m:r>
                      <m:sSub>
                        <m:sSubPr>
                          <m:ctrlPr>
                            <a:rPr lang="en-US" sz="2100" i="1">
                              <a:latin typeface="Cambria Math" panose="02040503050406030204" pitchFamily="18" charset="0"/>
                            </a:rPr>
                          </m:ctrlPr>
                        </m:sSubPr>
                        <m:e>
                          <m:r>
                            <a:rPr lang="en-US" sz="2100" i="1">
                              <a:latin typeface="Cambria Math" charset="0"/>
                            </a:rPr>
                            <m:t>𝐹</m:t>
                          </m:r>
                        </m:e>
                        <m:sub>
                          <m:r>
                            <a:rPr lang="en-US" sz="2100" i="1">
                              <a:latin typeface="Cambria Math" charset="0"/>
                            </a:rPr>
                            <m:t>𝑖𝑗</m:t>
                          </m:r>
                        </m:sub>
                      </m:sSub>
                      <m:r>
                        <a:rPr lang="en-US" sz="2100" i="1">
                          <a:latin typeface="Cambria Math" charset="0"/>
                        </a:rPr>
                        <m:t>−</m:t>
                      </m:r>
                      <m:nary>
                        <m:naryPr>
                          <m:chr m:val="∑"/>
                          <m:limLoc m:val="undOvr"/>
                          <m:ctrlPr>
                            <a:rPr lang="en-US" sz="2100" i="1">
                              <a:latin typeface="Cambria Math" panose="02040503050406030204" pitchFamily="18" charset="0"/>
                            </a:rPr>
                          </m:ctrlPr>
                        </m:naryPr>
                        <m:sub>
                          <m:r>
                            <a:rPr lang="en-US" sz="2100" i="1">
                              <a:latin typeface="Cambria Math" charset="0"/>
                            </a:rPr>
                            <m:t>𝑟</m:t>
                          </m:r>
                          <m:r>
                            <a:rPr lang="en-US" sz="2100" i="1">
                              <a:latin typeface="Cambria Math" charset="0"/>
                            </a:rPr>
                            <m:t>=1</m:t>
                          </m:r>
                        </m:sub>
                        <m:sup>
                          <m:sSub>
                            <m:sSubPr>
                              <m:ctrlPr>
                                <a:rPr lang="en-US" sz="2100" i="1">
                                  <a:latin typeface="Cambria Math" panose="02040503050406030204" pitchFamily="18" charset="0"/>
                                </a:rPr>
                              </m:ctrlPr>
                            </m:sSubPr>
                            <m:e>
                              <m:r>
                                <a:rPr lang="en-US" sz="2100" i="1">
                                  <a:latin typeface="Cambria Math" charset="0"/>
                                </a:rPr>
                                <m:t>𝑛</m:t>
                              </m:r>
                            </m:e>
                            <m:sub>
                              <m:r>
                                <a:rPr lang="en-US" sz="2100" i="1">
                                  <a:latin typeface="Cambria Math" charset="0"/>
                                </a:rPr>
                                <m:t>𝑟</m:t>
                              </m:r>
                            </m:sub>
                          </m:sSub>
                        </m:sup>
                        <m:e>
                          <m:sSub>
                            <m:sSubPr>
                              <m:ctrlPr>
                                <a:rPr lang="en-US" sz="2100" i="1">
                                  <a:latin typeface="Cambria Math" panose="02040503050406030204" pitchFamily="18" charset="0"/>
                                </a:rPr>
                              </m:ctrlPr>
                            </m:sSubPr>
                            <m:e>
                              <m:r>
                                <a:rPr lang="en-US" sz="2100" i="1">
                                  <a:latin typeface="Cambria Math" charset="0"/>
                                </a:rPr>
                                <m:t>𝑃</m:t>
                              </m:r>
                              <m:r>
                                <a:rPr lang="en-US" sz="2100" i="1">
                                  <a:latin typeface="Cambria Math" charset="0"/>
                                </a:rPr>
                                <m:t>(</m:t>
                              </m:r>
                              <m:r>
                                <a:rPr lang="en-US" sz="2100" i="1">
                                  <a:latin typeface="Cambria Math" charset="0"/>
                                </a:rPr>
                                <m:t>𝑎𝑎</m:t>
                              </m:r>
                              <m:r>
                                <a:rPr lang="en-US" sz="2100" i="1">
                                  <a:latin typeface="Cambria Math" charset="0"/>
                                </a:rPr>
                                <m:t>)</m:t>
                              </m:r>
                            </m:e>
                            <m:sub>
                              <m:r>
                                <a:rPr lang="en-US" sz="2100" i="1">
                                  <a:latin typeface="Cambria Math" charset="0"/>
                                </a:rPr>
                                <m:t>𝑟</m:t>
                              </m:r>
                            </m:sub>
                          </m:sSub>
                          <m:r>
                            <a:rPr lang="en-US" sz="2100" i="1">
                              <a:latin typeface="Cambria Math" charset="0"/>
                            </a:rPr>
                            <m:t>×</m:t>
                          </m:r>
                          <m:sSub>
                            <m:sSubPr>
                              <m:ctrlPr>
                                <a:rPr lang="en-US" sz="2100" i="1">
                                  <a:latin typeface="Cambria Math" panose="02040503050406030204" pitchFamily="18" charset="0"/>
                                </a:rPr>
                              </m:ctrlPr>
                            </m:sSubPr>
                            <m:e>
                              <m:r>
                                <a:rPr lang="en-US" sz="2100" i="1">
                                  <a:latin typeface="Cambria Math" charset="0"/>
                                </a:rPr>
                                <m:t>𝑣</m:t>
                              </m:r>
                            </m:e>
                            <m:sub>
                              <m:r>
                                <a:rPr lang="en-US" sz="2100" i="1">
                                  <a:latin typeface="Cambria Math" charset="0"/>
                                </a:rPr>
                                <m:t>𝑟</m:t>
                              </m:r>
                            </m:sub>
                          </m:sSub>
                        </m:e>
                      </m:nary>
                    </m:oMath>
                  </m:oMathPara>
                </a14:m>
                <a:endParaRPr lang="en-US" sz="2100" dirty="0"/>
              </a:p>
              <a:p>
                <a:pPr marL="0" indent="0">
                  <a:buNone/>
                </a:pPr>
                <a:endParaRPr lang="is-IS" dirty="0"/>
              </a:p>
              <a:p>
                <a:r>
                  <a:rPr lang="is-IS" dirty="0"/>
                  <a:t>B</a:t>
                </a:r>
                <a:r>
                  <a:rPr lang="is-IS" baseline="-25000" dirty="0"/>
                  <a:t>ij</a:t>
                </a:r>
                <a:r>
                  <a:rPr lang="is-IS" dirty="0"/>
                  <a:t> is a matrix of PA, TBV are true breeding values, λ is the value of a 1% increase in inbreeding, F</a:t>
                </a:r>
                <a:r>
                  <a:rPr lang="is-IS" baseline="-25000" dirty="0"/>
                  <a:t>ij</a:t>
                </a:r>
                <a:r>
                  <a:rPr lang="is-IS" dirty="0"/>
                  <a:t> is the inbreeding of the mating, P(aa) is the probability of an affected embryo, and v</a:t>
                </a:r>
                <a:r>
                  <a:rPr lang="is-IS" baseline="-25000" dirty="0"/>
                  <a:t>r</a:t>
                </a:r>
                <a:r>
                  <a:rPr lang="is-IS" dirty="0"/>
                  <a:t> is the economic loss associated with an affected embryo.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2262" t="-6228" r="-1056"/>
                </a:stretch>
              </a:blipFill>
            </p:spPr>
            <p:txBody>
              <a:bodyPr/>
              <a:lstStyle/>
              <a:p>
                <a:r>
                  <a:rPr lang="en-US">
                    <a:noFill/>
                  </a:rPr>
                  <a:t> </a:t>
                </a:r>
              </a:p>
            </p:txBody>
          </p:sp>
        </mc:Fallback>
      </mc:AlternateContent>
    </p:spTree>
    <p:extLst>
      <p:ext uri="{BB962C8B-B14F-4D97-AF65-F5344CB8AC3E}">
        <p14:creationId xmlns:p14="http://schemas.microsoft.com/office/powerpoint/2010/main" val="3446795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Mate allocation (cont’d)</a:t>
            </a:r>
            <a:endParaRPr lang="en-US" dirty="0"/>
          </a:p>
        </p:txBody>
      </p:sp>
      <p:sp>
        <p:nvSpPr>
          <p:cNvPr id="3" name="Content Placeholder 2"/>
          <p:cNvSpPr>
            <a:spLocks noGrp="1"/>
          </p:cNvSpPr>
          <p:nvPr>
            <p:ph sz="half" idx="1"/>
          </p:nvPr>
        </p:nvSpPr>
        <p:spPr/>
        <p:txBody>
          <a:bodyPr>
            <a:normAutofit/>
          </a:bodyPr>
          <a:lstStyle/>
          <a:p>
            <a:r>
              <a:rPr lang="en-US" dirty="0"/>
              <a:t>A matrix, M, is used to allocate bulls to cows</a:t>
            </a:r>
          </a:p>
          <a:p>
            <a:r>
              <a:rPr lang="en-US" dirty="0" err="1"/>
              <a:t>M</a:t>
            </a:r>
            <a:r>
              <a:rPr lang="en-US" baseline="-25000" dirty="0" err="1"/>
              <a:t>ij</a:t>
            </a:r>
            <a:r>
              <a:rPr lang="en-US" dirty="0"/>
              <a:t> is set to 1 if </a:t>
            </a:r>
            <a:r>
              <a:rPr lang="en-US" dirty="0" err="1"/>
              <a:t>B</a:t>
            </a:r>
            <a:r>
              <a:rPr lang="en-US" baseline="-25000" dirty="0" err="1"/>
              <a:t>ij</a:t>
            </a:r>
            <a:r>
              <a:rPr lang="en-US" dirty="0"/>
              <a:t> is the greatest value in column j (largest PA available for mating to that cow)</a:t>
            </a:r>
          </a:p>
          <a:p>
            <a:r>
              <a:rPr lang="en-US" dirty="0"/>
              <a:t>If the sum of row </a:t>
            </a:r>
            <a:r>
              <a:rPr lang="en-US" dirty="0" err="1"/>
              <a:t>i</a:t>
            </a:r>
            <a:r>
              <a:rPr lang="en-US" dirty="0"/>
              <a:t> &lt; the maximum number of permitted </a:t>
            </a:r>
            <a:r>
              <a:rPr lang="en-US" dirty="0" err="1"/>
              <a:t>matings</a:t>
            </a:r>
            <a:r>
              <a:rPr lang="en-US" dirty="0"/>
              <a:t> for that bull the mating is allocated</a:t>
            </a:r>
          </a:p>
          <a:p>
            <a:r>
              <a:rPr lang="en-US" dirty="0"/>
              <a:t>Otherwise, the bull with the next-highest value of </a:t>
            </a:r>
            <a:r>
              <a:rPr lang="en-US" dirty="0" err="1"/>
              <a:t>B</a:t>
            </a:r>
            <a:r>
              <a:rPr lang="en-US" baseline="-25000" dirty="0" err="1"/>
              <a:t>ij</a:t>
            </a:r>
            <a:r>
              <a:rPr lang="en-US" dirty="0"/>
              <a:t> is selected, and so on, until each column has one and only one element equal to 1</a:t>
            </a:r>
          </a:p>
          <a:p>
            <a:endParaRPr lang="en-US" dirty="0"/>
          </a:p>
        </p:txBody>
      </p:sp>
    </p:spTree>
    <p:extLst>
      <p:ext uri="{BB962C8B-B14F-4D97-AF65-F5344CB8AC3E}">
        <p14:creationId xmlns:p14="http://schemas.microsoft.com/office/powerpoint/2010/main" val="1409636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Frequencies change at different rates</a:t>
            </a:r>
          </a:p>
        </p:txBody>
      </p:sp>
      <p:pic>
        <p:nvPicPr>
          <p:cNvPr id="10242" name="Picture 2" descr="ttps://static-content.springer.com/image/art%3A10.1186%2Fs12711-015-0174-9/MediaObjects/12711_2015_174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243" y="673097"/>
            <a:ext cx="5703769" cy="4285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6655670" y="4190694"/>
            <a:ext cx="1461682" cy="276999"/>
          </a:xfrm>
          <a:prstGeom prst="rect">
            <a:avLst/>
          </a:prstGeom>
        </p:spPr>
        <p:txBody>
          <a:bodyPr wrap="none">
            <a:spAutoFit/>
          </a:bodyPr>
          <a:lstStyle/>
          <a:p>
            <a:r>
              <a:rPr lang="en-US" sz="1200" b="1" dirty="0">
                <a:solidFill>
                  <a:srgbClr val="00523C"/>
                </a:solidFill>
              </a:rPr>
              <a:t>Source: Cole (2015).</a:t>
            </a:r>
          </a:p>
        </p:txBody>
      </p:sp>
    </p:spTree>
    <p:extLst>
      <p:ext uri="{BB962C8B-B14F-4D97-AF65-F5344CB8AC3E}">
        <p14:creationId xmlns:p14="http://schemas.microsoft.com/office/powerpoint/2010/main" val="158090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embryos die when carriers used</a:t>
            </a:r>
          </a:p>
        </p:txBody>
      </p:sp>
      <p:pic>
        <p:nvPicPr>
          <p:cNvPr id="12290" name="Picture 2" descr="ttps://static-content.springer.com/image/art%3A10.1186%2Fs12711-015-0174-9/MediaObjects/12711_2015_174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562" y="658212"/>
            <a:ext cx="5759910" cy="429648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5400000">
            <a:off x="6568761" y="3991767"/>
            <a:ext cx="1550424" cy="261610"/>
          </a:xfrm>
          <a:prstGeom prst="rect">
            <a:avLst/>
          </a:prstGeom>
          <a:noFill/>
        </p:spPr>
        <p:txBody>
          <a:bodyPr wrap="none" rtlCol="0">
            <a:spAutoFit/>
          </a:bodyPr>
          <a:lstStyle/>
          <a:p>
            <a:pPr algn="r"/>
            <a:r>
              <a:rPr lang="en-US" sz="1100" b="1" dirty="0">
                <a:solidFill>
                  <a:srgbClr val="00523C"/>
                </a:solidFill>
                <a:latin typeface="Trebuchet MS" charset="0"/>
                <a:ea typeface="Trebuchet MS" charset="0"/>
                <a:cs typeface="Trebuchet MS" charset="0"/>
              </a:rPr>
              <a:t>Source: Cole (2015).</a:t>
            </a:r>
          </a:p>
        </p:txBody>
      </p:sp>
    </p:spTree>
    <p:extLst>
      <p:ext uri="{BB962C8B-B14F-4D97-AF65-F5344CB8AC3E}">
        <p14:creationId xmlns:p14="http://schemas.microsoft.com/office/powerpoint/2010/main" val="248835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 editing in livestock</a:t>
            </a:r>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2034032" y="1299083"/>
            <a:ext cx="6502400" cy="3657600"/>
          </a:xfrm>
        </p:spPr>
      </p:pic>
      <p:pic>
        <p:nvPicPr>
          <p:cNvPr id="13314" name="Picture 2" descr="creen Shot 2016-05-10 at 4.15.23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692816"/>
            <a:ext cx="2143125" cy="152161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333" t="11018" r="11852" b="11358"/>
          <a:stretch/>
        </p:blipFill>
        <p:spPr>
          <a:xfrm>
            <a:off x="88393" y="692816"/>
            <a:ext cx="4102100" cy="2994422"/>
          </a:xfrm>
          <a:prstGeom prst="rect">
            <a:avLst/>
          </a:prstGeom>
          <a:ln w="25400">
            <a:solidFill>
              <a:schemeClr val="tx1"/>
            </a:solidFill>
          </a:ln>
        </p:spPr>
      </p:pic>
    </p:spTree>
    <p:extLst>
      <p:ext uri="{BB962C8B-B14F-4D97-AF65-F5344CB8AC3E}">
        <p14:creationId xmlns:p14="http://schemas.microsoft.com/office/powerpoint/2010/main" val="2735866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Allele frequency change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2659" y="697787"/>
            <a:ext cx="4373978" cy="3007110"/>
          </a:xfrm>
          <a:ln w="19050">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9" y="1797268"/>
            <a:ext cx="4572580" cy="3143649"/>
          </a:xfrm>
          <a:prstGeom prst="rect">
            <a:avLst/>
          </a:prstGeom>
          <a:ln w="19050">
            <a:solidFill>
              <a:schemeClr val="tx1"/>
            </a:solidFill>
          </a:ln>
        </p:spPr>
      </p:pic>
      <p:sp>
        <p:nvSpPr>
          <p:cNvPr id="7" name="Content Placeholder 2">
            <a:extLst>
              <a:ext uri="{FF2B5EF4-FFF2-40B4-BE49-F238E27FC236}">
                <a16:creationId xmlns:a16="http://schemas.microsoft.com/office/drawing/2014/main" id="{1FAD4321-092C-AA4A-878C-B22A9FBBC406}"/>
              </a:ext>
            </a:extLst>
          </p:cNvPr>
          <p:cNvSpPr txBox="1">
            <a:spLocks/>
          </p:cNvSpPr>
          <p:nvPr/>
        </p:nvSpPr>
        <p:spPr>
          <a:xfrm>
            <a:off x="365760" y="1005840"/>
            <a:ext cx="8412480" cy="3657600"/>
          </a:xfrm>
          <a:prstGeom prst="rect">
            <a:avLst/>
          </a:prstGeom>
        </p:spPr>
        <p:txBody>
          <a:bodyPr vert="horz" lIns="0" tIns="0" rIns="0" bIns="0" rtlCol="0">
            <a:normAutofit/>
          </a:bodyPr>
          <a:lst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Progress is faster with editing</a:t>
            </a:r>
            <a:br>
              <a:rPr lang="en-US" dirty="0"/>
            </a:br>
            <a:r>
              <a:rPr lang="en-US" dirty="0"/>
              <a:t>than without</a:t>
            </a:r>
          </a:p>
          <a:p>
            <a:endParaRPr lang="en-US" dirty="0"/>
          </a:p>
        </p:txBody>
      </p:sp>
    </p:spTree>
    <p:extLst>
      <p:ext uri="{BB962C8B-B14F-4D97-AF65-F5344CB8AC3E}">
        <p14:creationId xmlns:p14="http://schemas.microsoft.com/office/powerpoint/2010/main" val="419677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Rates of inbreeding</a:t>
            </a:r>
          </a:p>
        </p:txBody>
      </p:sp>
      <p:pic>
        <p:nvPicPr>
          <p:cNvPr id="15" name="Content Placeholder 1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668" y="1947041"/>
            <a:ext cx="4338676" cy="2982840"/>
          </a:xfrm>
          <a:ln w="19050">
            <a:solidFill>
              <a:schemeClr val="tx1"/>
            </a:solidFill>
          </a:ln>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53" y="700234"/>
            <a:ext cx="4611198" cy="3170199"/>
          </a:xfrm>
          <a:prstGeom prst="rect">
            <a:avLst/>
          </a:prstGeom>
          <a:ln w="19050">
            <a:solidFill>
              <a:schemeClr val="tx1"/>
            </a:solidFill>
          </a:ln>
        </p:spPr>
      </p:pic>
      <p:sp>
        <p:nvSpPr>
          <p:cNvPr id="5" name="Content Placeholder 2">
            <a:extLst>
              <a:ext uri="{FF2B5EF4-FFF2-40B4-BE49-F238E27FC236}">
                <a16:creationId xmlns:a16="http://schemas.microsoft.com/office/drawing/2014/main" id="{F29D2699-D6CF-874E-89A7-494DFBB124DA}"/>
              </a:ext>
            </a:extLst>
          </p:cNvPr>
          <p:cNvSpPr txBox="1">
            <a:spLocks/>
          </p:cNvSpPr>
          <p:nvPr/>
        </p:nvSpPr>
        <p:spPr>
          <a:xfrm>
            <a:off x="365760" y="1005840"/>
            <a:ext cx="8412480" cy="3657600"/>
          </a:xfrm>
          <a:prstGeom prst="rect">
            <a:avLst/>
          </a:prstGeom>
        </p:spPr>
        <p:txBody>
          <a:bodyPr vert="horz" lIns="0" tIns="0" rIns="0" bIns="0" rtlCol="0">
            <a:normAutofit/>
          </a:bodyPr>
          <a:lst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The way in which editing is</a:t>
            </a:r>
            <a:br>
              <a:rPr lang="en-US" dirty="0"/>
            </a:br>
            <a:r>
              <a:rPr lang="en-US" dirty="0"/>
              <a:t>used can affect population</a:t>
            </a:r>
            <a:br>
              <a:rPr lang="en-US" dirty="0"/>
            </a:br>
            <a:r>
              <a:rPr lang="en-US" dirty="0"/>
              <a:t>diversity.</a:t>
            </a:r>
          </a:p>
          <a:p>
            <a:endParaRPr lang="en-US" dirty="0"/>
          </a:p>
        </p:txBody>
      </p:sp>
    </p:spTree>
    <p:extLst>
      <p:ext uri="{BB962C8B-B14F-4D97-AF65-F5344CB8AC3E}">
        <p14:creationId xmlns:p14="http://schemas.microsoft.com/office/powerpoint/2010/main" val="3377977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120" y="2364274"/>
            <a:ext cx="3413760" cy="2560320"/>
          </a:xfrm>
          <a:prstGeom prst="rect">
            <a:avLst/>
          </a:prstGeom>
          <a:ln w="12700" cap="sq">
            <a:solidFill>
              <a:schemeClr val="tx1"/>
            </a:solidFill>
            <a:miter lim="800000"/>
          </a:ln>
        </p:spPr>
      </p:pic>
      <p:sp>
        <p:nvSpPr>
          <p:cNvPr id="2" name="Title 1"/>
          <p:cNvSpPr>
            <a:spLocks noGrp="1"/>
          </p:cNvSpPr>
          <p:nvPr>
            <p:ph type="title"/>
          </p:nvPr>
        </p:nvSpPr>
        <p:spPr/>
        <p:txBody>
          <a:bodyPr/>
          <a:lstStyle/>
          <a:p>
            <a:r>
              <a:rPr lang="en-US" dirty="0"/>
              <a:t>Embryonic deaths by generation</a:t>
            </a:r>
          </a:p>
        </p:txBody>
      </p:sp>
      <p:pic>
        <p:nvPicPr>
          <p:cNvPr id="4" name="Picture 2" descr="ttps://static-content.springer.com/image/art%3A10.1186%2Fs12711-015-0174-9/MediaObjects/12711_2015_174_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82" y="702782"/>
            <a:ext cx="3432394" cy="2560320"/>
          </a:xfrm>
          <a:prstGeom prst="rect">
            <a:avLst/>
          </a:prstGeom>
          <a:noFill/>
          <a:ln w="12700" cap="sq">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742" y="730652"/>
            <a:ext cx="3413760" cy="2560320"/>
          </a:xfrm>
          <a:prstGeom prst="rect">
            <a:avLst/>
          </a:prstGeom>
          <a:ln w="12700" cap="sq">
            <a:solidFill>
              <a:schemeClr val="tx1"/>
            </a:solidFill>
            <a:miter lim="800000"/>
          </a:ln>
        </p:spPr>
      </p:pic>
      <p:sp>
        <p:nvSpPr>
          <p:cNvPr id="6" name="TextBox 5">
            <a:extLst>
              <a:ext uri="{FF2B5EF4-FFF2-40B4-BE49-F238E27FC236}">
                <a16:creationId xmlns:a16="http://schemas.microsoft.com/office/drawing/2014/main" id="{A566E2E7-4A40-A045-BD69-64FB81EE3BE1}"/>
              </a:ext>
            </a:extLst>
          </p:cNvPr>
          <p:cNvSpPr txBox="1"/>
          <p:nvPr/>
        </p:nvSpPr>
        <p:spPr>
          <a:xfrm>
            <a:off x="6278880" y="3290972"/>
            <a:ext cx="2277611" cy="276999"/>
          </a:xfrm>
          <a:prstGeom prst="rect">
            <a:avLst/>
          </a:prstGeom>
          <a:noFill/>
        </p:spPr>
        <p:txBody>
          <a:bodyPr wrap="none" rtlCol="0">
            <a:spAutoFit/>
          </a:bodyPr>
          <a:lstStyle/>
          <a:p>
            <a:pPr algn="r"/>
            <a:r>
              <a:rPr lang="en-US" sz="1200" b="1" dirty="0">
                <a:solidFill>
                  <a:srgbClr val="00523C"/>
                </a:solidFill>
                <a:ea typeface="Trebuchet MS" charset="0"/>
                <a:cs typeface="Trebuchet MS" charset="0"/>
              </a:rPr>
              <a:t>Source: Cole and Mueller (2018).</a:t>
            </a:r>
          </a:p>
        </p:txBody>
      </p:sp>
      <p:sp>
        <p:nvSpPr>
          <p:cNvPr id="7" name="TextBox 6">
            <a:extLst>
              <a:ext uri="{FF2B5EF4-FFF2-40B4-BE49-F238E27FC236}">
                <a16:creationId xmlns:a16="http://schemas.microsoft.com/office/drawing/2014/main" id="{22D80AF4-AADD-8C4F-86E0-6A27E588BE4D}"/>
              </a:ext>
            </a:extLst>
          </p:cNvPr>
          <p:cNvSpPr txBox="1"/>
          <p:nvPr/>
        </p:nvSpPr>
        <p:spPr>
          <a:xfrm>
            <a:off x="85982" y="4278263"/>
            <a:ext cx="2554099" cy="646331"/>
          </a:xfrm>
          <a:prstGeom prst="rect">
            <a:avLst/>
          </a:prstGeom>
          <a:noFill/>
        </p:spPr>
        <p:txBody>
          <a:bodyPr wrap="square" rtlCol="0">
            <a:spAutoFit/>
          </a:bodyPr>
          <a:lstStyle/>
          <a:p>
            <a:r>
              <a:rPr lang="en-US" sz="1200" b="1" dirty="0">
                <a:solidFill>
                  <a:srgbClr val="00523C"/>
                </a:solidFill>
                <a:ea typeface="Trebuchet MS" charset="0"/>
                <a:cs typeface="Trebuchet MS" charset="0"/>
              </a:rPr>
              <a:t>Sources: Top left, Cole (2015);</a:t>
            </a:r>
            <a:br>
              <a:rPr lang="en-US" sz="1200" b="1" dirty="0">
                <a:solidFill>
                  <a:srgbClr val="00523C"/>
                </a:solidFill>
                <a:ea typeface="Trebuchet MS" charset="0"/>
                <a:cs typeface="Trebuchet MS" charset="0"/>
              </a:rPr>
            </a:br>
            <a:r>
              <a:rPr lang="en-US" sz="1200" b="1" dirty="0">
                <a:solidFill>
                  <a:srgbClr val="00523C"/>
                </a:solidFill>
                <a:ea typeface="Trebuchet MS" charset="0"/>
                <a:cs typeface="Trebuchet MS" charset="0"/>
              </a:rPr>
              <a:t>Center and top right, Cole and Mueller (2018)</a:t>
            </a:r>
          </a:p>
        </p:txBody>
      </p:sp>
    </p:spTree>
    <p:extLst>
      <p:ext uri="{BB962C8B-B14F-4D97-AF65-F5344CB8AC3E}">
        <p14:creationId xmlns:p14="http://schemas.microsoft.com/office/powerpoint/2010/main" val="1965356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the best strategy for dealing with recessives?</a:t>
            </a:r>
          </a:p>
        </p:txBody>
      </p:sp>
      <p:sp>
        <p:nvSpPr>
          <p:cNvPr id="10" name="Content Placeholder 9"/>
          <p:cNvSpPr>
            <a:spLocks noGrp="1"/>
          </p:cNvSpPr>
          <p:nvPr>
            <p:ph sz="half" idx="1"/>
          </p:nvPr>
        </p:nvSpPr>
        <p:spPr/>
        <p:txBody>
          <a:bodyPr/>
          <a:lstStyle/>
          <a:p>
            <a:pPr>
              <a:buClr>
                <a:schemeClr val="tx1"/>
              </a:buClr>
            </a:pPr>
            <a:r>
              <a:rPr lang="en-US" dirty="0">
                <a:solidFill>
                  <a:srgbClr val="00523C"/>
                </a:solidFill>
              </a:rPr>
              <a:t>Remove</a:t>
            </a:r>
            <a:r>
              <a:rPr lang="en-US" dirty="0">
                <a:solidFill>
                  <a:srgbClr val="FFFF00"/>
                </a:solidFill>
              </a:rPr>
              <a:t> </a:t>
            </a:r>
            <a:r>
              <a:rPr lang="en-US" dirty="0"/>
              <a:t>carrier bulls from the population</a:t>
            </a:r>
          </a:p>
          <a:p>
            <a:r>
              <a:rPr lang="en-US" dirty="0"/>
              <a:t>Non-carrier bulls are </a:t>
            </a:r>
            <a:r>
              <a:rPr lang="en-US" dirty="0">
                <a:solidFill>
                  <a:srgbClr val="00523C"/>
                </a:solidFill>
              </a:rPr>
              <a:t>as good as </a:t>
            </a:r>
            <a:r>
              <a:rPr lang="en-US" dirty="0"/>
              <a:t>carrier bulls</a:t>
            </a:r>
          </a:p>
        </p:txBody>
      </p:sp>
      <p:graphicFrame>
        <p:nvGraphicFramePr>
          <p:cNvPr id="6" name="Table 5"/>
          <p:cNvGraphicFramePr>
            <a:graphicFrameLocks noGrp="1"/>
          </p:cNvGraphicFramePr>
          <p:nvPr>
            <p:extLst/>
          </p:nvPr>
        </p:nvGraphicFramePr>
        <p:xfrm>
          <a:off x="365763" y="2017080"/>
          <a:ext cx="8412476" cy="2484805"/>
        </p:xfrm>
        <a:graphic>
          <a:graphicData uri="http://schemas.openxmlformats.org/drawingml/2006/table">
            <a:tbl>
              <a:tblPr firstRow="1" firstCol="1" bandRow="1">
                <a:tableStyleId>{2D5ABB26-0587-4C30-8999-92F81FD0307C}</a:tableStyleId>
              </a:tblPr>
              <a:tblGrid>
                <a:gridCol w="822004">
                  <a:extLst>
                    <a:ext uri="{9D8B030D-6E8A-4147-A177-3AD203B41FA5}">
                      <a16:colId xmlns:a16="http://schemas.microsoft.com/office/drawing/2014/main" val="20000"/>
                    </a:ext>
                  </a:extLst>
                </a:gridCol>
                <a:gridCol w="806195">
                  <a:extLst>
                    <a:ext uri="{9D8B030D-6E8A-4147-A177-3AD203B41FA5}">
                      <a16:colId xmlns:a16="http://schemas.microsoft.com/office/drawing/2014/main" val="20001"/>
                    </a:ext>
                  </a:extLst>
                </a:gridCol>
                <a:gridCol w="822004">
                  <a:extLst>
                    <a:ext uri="{9D8B030D-6E8A-4147-A177-3AD203B41FA5}">
                      <a16:colId xmlns:a16="http://schemas.microsoft.com/office/drawing/2014/main" val="20002"/>
                    </a:ext>
                  </a:extLst>
                </a:gridCol>
                <a:gridCol w="822004">
                  <a:extLst>
                    <a:ext uri="{9D8B030D-6E8A-4147-A177-3AD203B41FA5}">
                      <a16:colId xmlns:a16="http://schemas.microsoft.com/office/drawing/2014/main" val="20003"/>
                    </a:ext>
                  </a:extLst>
                </a:gridCol>
                <a:gridCol w="189005">
                  <a:extLst>
                    <a:ext uri="{9D8B030D-6E8A-4147-A177-3AD203B41FA5}">
                      <a16:colId xmlns:a16="http://schemas.microsoft.com/office/drawing/2014/main" val="20004"/>
                    </a:ext>
                  </a:extLst>
                </a:gridCol>
                <a:gridCol w="896918">
                  <a:extLst>
                    <a:ext uri="{9D8B030D-6E8A-4147-A177-3AD203B41FA5}">
                      <a16:colId xmlns:a16="http://schemas.microsoft.com/office/drawing/2014/main" val="20005"/>
                    </a:ext>
                  </a:extLst>
                </a:gridCol>
                <a:gridCol w="984205">
                  <a:extLst>
                    <a:ext uri="{9D8B030D-6E8A-4147-A177-3AD203B41FA5}">
                      <a16:colId xmlns:a16="http://schemas.microsoft.com/office/drawing/2014/main" val="20006"/>
                    </a:ext>
                  </a:extLst>
                </a:gridCol>
                <a:gridCol w="936094">
                  <a:extLst>
                    <a:ext uri="{9D8B030D-6E8A-4147-A177-3AD203B41FA5}">
                      <a16:colId xmlns:a16="http://schemas.microsoft.com/office/drawing/2014/main" val="20007"/>
                    </a:ext>
                  </a:extLst>
                </a:gridCol>
                <a:gridCol w="1093484">
                  <a:extLst>
                    <a:ext uri="{9D8B030D-6E8A-4147-A177-3AD203B41FA5}">
                      <a16:colId xmlns:a16="http://schemas.microsoft.com/office/drawing/2014/main" val="20008"/>
                    </a:ext>
                  </a:extLst>
                </a:gridCol>
                <a:gridCol w="1040563">
                  <a:extLst>
                    <a:ext uri="{9D8B030D-6E8A-4147-A177-3AD203B41FA5}">
                      <a16:colId xmlns:a16="http://schemas.microsoft.com/office/drawing/2014/main" val="20009"/>
                    </a:ext>
                  </a:extLst>
                </a:gridCol>
              </a:tblGrid>
              <a:tr h="411480">
                <a:tc>
                  <a:txBody>
                    <a:bodyPr/>
                    <a:lstStyle/>
                    <a:p>
                      <a:pPr marL="0" marR="0">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1800" b="1" dirty="0">
                          <a:solidFill>
                            <a:schemeClr val="tx1"/>
                          </a:solidFill>
                          <a:effectLst/>
                        </a:rPr>
                        <a:t>Carriers</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1800" b="1" dirty="0">
                          <a:solidFill>
                            <a:schemeClr val="tx1"/>
                          </a:solidFill>
                          <a:effectLst/>
                        </a:rPr>
                        <a:t>Non-carriers</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tcPr>
                </a:tc>
                <a:tc>
                  <a:txBody>
                    <a:bodyPr/>
                    <a:lstStyle/>
                    <a:p>
                      <a:pPr marL="0" marR="0">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0"/>
                  </a:ext>
                </a:extLst>
              </a:tr>
              <a:tr h="411480">
                <a:tc>
                  <a:txBody>
                    <a:bodyPr/>
                    <a:lstStyle/>
                    <a:p>
                      <a:pPr marL="0" marR="0">
                        <a:lnSpc>
                          <a:spcPct val="100000"/>
                        </a:lnSpc>
                        <a:spcBef>
                          <a:spcPts val="0"/>
                        </a:spcBef>
                        <a:spcAft>
                          <a:spcPts val="0"/>
                        </a:spcAft>
                      </a:pPr>
                      <a:r>
                        <a:rPr lang="en-US" sz="1800" b="1" dirty="0">
                          <a:solidFill>
                            <a:schemeClr val="tx1"/>
                          </a:solidFill>
                          <a:effectLst/>
                        </a:rPr>
                        <a:t>Breed</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N</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Mean</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SD</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N</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Mean</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SD</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Difference</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P value</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7405">
                <a:tc>
                  <a:txBody>
                    <a:bodyPr/>
                    <a:lstStyle/>
                    <a:p>
                      <a:pPr marL="0" marR="0">
                        <a:lnSpc>
                          <a:spcPct val="100000"/>
                        </a:lnSpc>
                        <a:spcBef>
                          <a:spcPts val="0"/>
                        </a:spcBef>
                        <a:spcAft>
                          <a:spcPts val="0"/>
                        </a:spcAft>
                      </a:pPr>
                      <a:r>
                        <a:rPr lang="en-US" sz="1800" b="1" dirty="0">
                          <a:solidFill>
                            <a:schemeClr val="tx1"/>
                          </a:solidFill>
                          <a:effectLst/>
                        </a:rPr>
                        <a:t>AY</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16</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286.43</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194.67</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a:solidFill>
                            <a:schemeClr val="tx1"/>
                          </a:solidFill>
                          <a:effectLst/>
                        </a:rPr>
                        <a:t>53</a:t>
                      </a:r>
                      <a:endParaRPr lang="en-US" sz="1800" b="1">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a:solidFill>
                            <a:schemeClr val="tx1"/>
                          </a:solidFill>
                          <a:effectLst/>
                        </a:rPr>
                        <a:t>272.41</a:t>
                      </a:r>
                      <a:endParaRPr lang="en-US" sz="1800" b="1">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a:solidFill>
                            <a:schemeClr val="tx1"/>
                          </a:solidFill>
                          <a:effectLst/>
                        </a:rPr>
                        <a:t>191.69</a:t>
                      </a:r>
                      <a:endParaRPr lang="en-US" sz="1800" b="1">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13.02</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1800" b="1" dirty="0">
                          <a:solidFill>
                            <a:schemeClr val="tx1"/>
                          </a:solidFill>
                          <a:effectLst/>
                        </a:rPr>
                        <a:t>0.407</a:t>
                      </a:r>
                      <a:endParaRPr lang="en-US" sz="1800" b="1" dirty="0">
                        <a:solidFill>
                          <a:schemeClr val="tx1"/>
                        </a:solidFill>
                        <a:effectLst/>
                        <a:latin typeface="Times New Roman" charset="0"/>
                        <a:ea typeface="Times New Roman" charset="0"/>
                      </a:endParaRPr>
                    </a:p>
                  </a:txBody>
                  <a:tcPr marL="51435" marR="5143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11480">
                <a:tc>
                  <a:txBody>
                    <a:bodyPr/>
                    <a:lstStyle/>
                    <a:p>
                      <a:pPr marL="0" marR="0">
                        <a:lnSpc>
                          <a:spcPct val="100000"/>
                        </a:lnSpc>
                        <a:spcBef>
                          <a:spcPts val="0"/>
                        </a:spcBef>
                        <a:spcAft>
                          <a:spcPts val="0"/>
                        </a:spcAft>
                      </a:pPr>
                      <a:r>
                        <a:rPr lang="en-US" sz="1800" b="1" dirty="0">
                          <a:solidFill>
                            <a:schemeClr val="tx1"/>
                          </a:solidFill>
                          <a:effectLst/>
                        </a:rPr>
                        <a:t>BS</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30</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223.10</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218.39</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59</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284.19</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a:solidFill>
                            <a:schemeClr val="tx1"/>
                          </a:solidFill>
                          <a:effectLst/>
                        </a:rPr>
                        <a:t>160.36</a:t>
                      </a:r>
                      <a:endParaRPr lang="en-US" sz="1800" b="1">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a:solidFill>
                            <a:schemeClr val="tx1"/>
                          </a:solidFill>
                          <a:effectLst/>
                        </a:rPr>
                        <a:t>-61.09</a:t>
                      </a:r>
                      <a:endParaRPr lang="en-US" sz="1800" b="1">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a:solidFill>
                            <a:schemeClr val="tx1"/>
                          </a:solidFill>
                          <a:effectLst/>
                        </a:rPr>
                        <a:t>0.087</a:t>
                      </a:r>
                      <a:endParaRPr lang="en-US" sz="1800" b="1">
                        <a:solidFill>
                          <a:schemeClr val="tx1"/>
                        </a:solidFill>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3"/>
                  </a:ext>
                </a:extLst>
              </a:tr>
              <a:tr h="411480">
                <a:tc>
                  <a:txBody>
                    <a:bodyPr/>
                    <a:lstStyle/>
                    <a:p>
                      <a:pPr marL="0" marR="0">
                        <a:lnSpc>
                          <a:spcPct val="100000"/>
                        </a:lnSpc>
                        <a:spcBef>
                          <a:spcPts val="0"/>
                        </a:spcBef>
                        <a:spcAft>
                          <a:spcPts val="0"/>
                        </a:spcAft>
                      </a:pPr>
                      <a:r>
                        <a:rPr lang="en-US" sz="1800" b="1" dirty="0">
                          <a:solidFill>
                            <a:schemeClr val="tx1"/>
                          </a:solidFill>
                          <a:effectLst/>
                        </a:rPr>
                        <a:t>HO</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550</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a:solidFill>
                            <a:schemeClr val="tx1"/>
                          </a:solidFill>
                          <a:effectLst/>
                        </a:rPr>
                        <a:t>394.08</a:t>
                      </a:r>
                      <a:endParaRPr lang="en-US" sz="1800" b="1">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216.77</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1,765</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a:solidFill>
                            <a:schemeClr val="tx1"/>
                          </a:solidFill>
                          <a:effectLst/>
                        </a:rPr>
                        <a:t>479.49</a:t>
                      </a:r>
                      <a:endParaRPr lang="en-US" sz="1800" b="1">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213.89</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-85.41</a:t>
                      </a:r>
                      <a:endParaRPr lang="en-US" sz="1800" b="1" dirty="0">
                        <a:solidFill>
                          <a:schemeClr val="tx1"/>
                        </a:solidFill>
                        <a:effectLst/>
                        <a:latin typeface="Times New Roman" charset="0"/>
                        <a:ea typeface="Times New Roman" charset="0"/>
                      </a:endParaRPr>
                    </a:p>
                  </a:txBody>
                  <a:tcPr marL="51435" marR="51435" marT="0" marB="0" anchor="ctr"/>
                </a:tc>
                <a:tc>
                  <a:txBody>
                    <a:bodyPr/>
                    <a:lstStyle/>
                    <a:p>
                      <a:pPr marL="0" marR="0" algn="r">
                        <a:lnSpc>
                          <a:spcPct val="100000"/>
                        </a:lnSpc>
                        <a:spcBef>
                          <a:spcPts val="0"/>
                        </a:spcBef>
                        <a:spcAft>
                          <a:spcPts val="0"/>
                        </a:spcAft>
                      </a:pPr>
                      <a:r>
                        <a:rPr lang="en-US" sz="1800" b="1" dirty="0">
                          <a:solidFill>
                            <a:schemeClr val="tx1"/>
                          </a:solidFill>
                          <a:effectLst/>
                        </a:rPr>
                        <a:t>&lt;0.001</a:t>
                      </a:r>
                      <a:endParaRPr lang="en-US" sz="1800" b="1" dirty="0">
                        <a:solidFill>
                          <a:schemeClr val="tx1"/>
                        </a:solidFill>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4"/>
                  </a:ext>
                </a:extLst>
              </a:tr>
              <a:tr h="411480">
                <a:tc>
                  <a:txBody>
                    <a:bodyPr/>
                    <a:lstStyle/>
                    <a:p>
                      <a:pPr marL="0" marR="0">
                        <a:lnSpc>
                          <a:spcPct val="100000"/>
                        </a:lnSpc>
                        <a:spcBef>
                          <a:spcPts val="0"/>
                        </a:spcBef>
                        <a:spcAft>
                          <a:spcPts val="0"/>
                        </a:spcAft>
                      </a:pPr>
                      <a:r>
                        <a:rPr lang="en-US" sz="1800" b="1" dirty="0">
                          <a:solidFill>
                            <a:schemeClr val="tx1"/>
                          </a:solidFill>
                          <a:effectLst/>
                        </a:rPr>
                        <a:t>JE</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99</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340.51</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149.00</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 </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378</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338.82</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153.99</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1.69</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1800" b="1" dirty="0">
                          <a:solidFill>
                            <a:schemeClr val="tx1"/>
                          </a:solidFill>
                          <a:effectLst/>
                        </a:rPr>
                        <a:t>0.460</a:t>
                      </a:r>
                      <a:endParaRPr lang="en-US" sz="1800" b="1" dirty="0">
                        <a:solidFill>
                          <a:schemeClr val="tx1"/>
                        </a:solidFill>
                        <a:effectLst/>
                        <a:latin typeface="Times New Roman" charset="0"/>
                        <a:ea typeface="Times New Roman" charset="0"/>
                      </a:endParaRPr>
                    </a:p>
                  </a:txBody>
                  <a:tcPr marL="51435" marR="5143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extBox 7"/>
          <p:cNvSpPr txBox="1"/>
          <p:nvPr/>
        </p:nvSpPr>
        <p:spPr>
          <a:xfrm>
            <a:off x="266166" y="4519104"/>
            <a:ext cx="1816523" cy="276999"/>
          </a:xfrm>
          <a:prstGeom prst="rect">
            <a:avLst/>
          </a:prstGeom>
          <a:noFill/>
        </p:spPr>
        <p:txBody>
          <a:bodyPr wrap="none" rtlCol="0">
            <a:spAutoFit/>
          </a:bodyPr>
          <a:lstStyle/>
          <a:p>
            <a:pPr algn="r"/>
            <a:r>
              <a:rPr lang="en-US" sz="1200" b="1" dirty="0">
                <a:solidFill>
                  <a:srgbClr val="00523C"/>
                </a:solidFill>
                <a:ea typeface="Trebuchet MS" charset="0"/>
                <a:cs typeface="Trebuchet MS" charset="0"/>
              </a:rPr>
              <a:t>Source: Cole et al. (2016).</a:t>
            </a:r>
          </a:p>
        </p:txBody>
      </p:sp>
    </p:spTree>
    <p:extLst>
      <p:ext uri="{BB962C8B-B14F-4D97-AF65-F5344CB8AC3E}">
        <p14:creationId xmlns:p14="http://schemas.microsoft.com/office/powerpoint/2010/main" val="780482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endParaRPr lang="en-US" dirty="0"/>
          </a:p>
        </p:txBody>
      </p:sp>
      <p:sp>
        <p:nvSpPr>
          <p:cNvPr id="3" name="Content Placeholder 2"/>
          <p:cNvSpPr>
            <a:spLocks noGrp="1"/>
          </p:cNvSpPr>
          <p:nvPr>
            <p:ph sz="half" idx="1"/>
          </p:nvPr>
        </p:nvSpPr>
        <p:spPr/>
        <p:txBody>
          <a:bodyPr>
            <a:normAutofit/>
          </a:bodyPr>
          <a:lstStyle/>
          <a:p>
            <a:r>
              <a:rPr lang="en-US" dirty="0"/>
              <a:t>Mendelian genetic disorders are responsible for </a:t>
            </a:r>
            <a:r>
              <a:rPr lang="en-US" dirty="0">
                <a:solidFill>
                  <a:srgbClr val="00337F"/>
                </a:solidFill>
              </a:rPr>
              <a:t>economic losses</a:t>
            </a:r>
            <a:r>
              <a:rPr lang="en-US" dirty="0">
                <a:solidFill>
                  <a:srgbClr val="00523C"/>
                </a:solidFill>
              </a:rPr>
              <a:t> </a:t>
            </a:r>
            <a:r>
              <a:rPr lang="en-US" dirty="0"/>
              <a:t>to dairy farmers</a:t>
            </a:r>
          </a:p>
          <a:p>
            <a:r>
              <a:rPr lang="en-US" dirty="0"/>
              <a:t>As technology improves we are </a:t>
            </a:r>
            <a:r>
              <a:rPr lang="en-US" dirty="0">
                <a:solidFill>
                  <a:srgbClr val="00337F"/>
                </a:solidFill>
              </a:rPr>
              <a:t>identifying more </a:t>
            </a:r>
            <a:r>
              <a:rPr lang="en-US" dirty="0"/>
              <a:t>recessive defects</a:t>
            </a:r>
          </a:p>
          <a:p>
            <a:r>
              <a:rPr lang="en-US" dirty="0"/>
              <a:t>Gene editing should be used to </a:t>
            </a:r>
            <a:r>
              <a:rPr lang="en-US" dirty="0">
                <a:solidFill>
                  <a:srgbClr val="00337F"/>
                </a:solidFill>
              </a:rPr>
              <a:t>eliminate harmful alleles</a:t>
            </a:r>
            <a:r>
              <a:rPr lang="en-US" dirty="0"/>
              <a:t> from the population</a:t>
            </a:r>
          </a:p>
          <a:p>
            <a:r>
              <a:rPr lang="en-US" dirty="0"/>
              <a:t>Carrier bulls </a:t>
            </a:r>
            <a:r>
              <a:rPr lang="en-US" dirty="0">
                <a:solidFill>
                  <a:srgbClr val="00337F"/>
                </a:solidFill>
              </a:rPr>
              <a:t>should not be used </a:t>
            </a:r>
            <a:r>
              <a:rPr lang="en-US" dirty="0"/>
              <a:t>when non-carrier bulls are of comparable genetic merit</a:t>
            </a:r>
            <a:endParaRPr lang="is-IS" dirty="0"/>
          </a:p>
        </p:txBody>
      </p:sp>
    </p:spTree>
    <p:extLst>
      <p:ext uri="{BB962C8B-B14F-4D97-AF65-F5344CB8AC3E}">
        <p14:creationId xmlns:p14="http://schemas.microsoft.com/office/powerpoint/2010/main" val="341856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FEB0C-DAC8-1944-AD54-CB0211595D8E}"/>
              </a:ext>
            </a:extLst>
          </p:cNvPr>
          <p:cNvSpPr>
            <a:spLocks noGrp="1"/>
          </p:cNvSpPr>
          <p:nvPr>
            <p:ph type="title"/>
          </p:nvPr>
        </p:nvSpPr>
        <p:spPr/>
        <p:txBody>
          <a:bodyPr/>
          <a:lstStyle/>
          <a:p>
            <a:r>
              <a:rPr lang="en-US" dirty="0"/>
              <a:t>Introduction to genetic disorders</a:t>
            </a:r>
          </a:p>
        </p:txBody>
      </p:sp>
    </p:spTree>
    <p:extLst>
      <p:ext uri="{BB962C8B-B14F-4D97-AF65-F5344CB8AC3E}">
        <p14:creationId xmlns:p14="http://schemas.microsoft.com/office/powerpoint/2010/main" val="1063980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sz="half" idx="1"/>
          </p:nvPr>
        </p:nvSpPr>
        <p:spPr/>
        <p:txBody>
          <a:bodyPr/>
          <a:lstStyle/>
          <a:p>
            <a:r>
              <a:rPr lang="en-US" dirty="0"/>
              <a:t>The author was supported by USDA-ARS project 8042-31000-002-00-D, “Improving Dairy Animals by Increasing Accuracy of Genomic Prediction, Evaluating New Traits, and Redefining Selection Goals”.</a:t>
            </a:r>
          </a:p>
          <a:p>
            <a:r>
              <a:rPr lang="en-US" dirty="0"/>
              <a:t>USDA is an equal opportunity provider and employer.</a:t>
            </a:r>
          </a:p>
          <a:p>
            <a:r>
              <a:rPr lang="en-US"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1822953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F34A-CE00-0648-A242-BB7AC0B96452}"/>
              </a:ext>
            </a:extLst>
          </p:cNvPr>
          <p:cNvSpPr>
            <a:spLocks noGrp="1"/>
          </p:cNvSpPr>
          <p:nvPr>
            <p:ph type="title"/>
          </p:nvPr>
        </p:nvSpPr>
        <p:spPr/>
        <p:txBody>
          <a:bodyPr/>
          <a:lstStyle/>
          <a:p>
            <a:r>
              <a:rPr lang="en-US" dirty="0"/>
              <a:t>Job opportunities at AGIL</a:t>
            </a:r>
          </a:p>
        </p:txBody>
      </p:sp>
      <p:sp>
        <p:nvSpPr>
          <p:cNvPr id="3" name="Content Placeholder 2">
            <a:extLst>
              <a:ext uri="{FF2B5EF4-FFF2-40B4-BE49-F238E27FC236}">
                <a16:creationId xmlns:a16="http://schemas.microsoft.com/office/drawing/2014/main" id="{B812439E-58F2-F544-9B70-DC18C6FBA419}"/>
              </a:ext>
            </a:extLst>
          </p:cNvPr>
          <p:cNvSpPr>
            <a:spLocks noGrp="1"/>
          </p:cNvSpPr>
          <p:nvPr>
            <p:ph sz="half" idx="1"/>
          </p:nvPr>
        </p:nvSpPr>
        <p:spPr/>
        <p:txBody>
          <a:bodyPr/>
          <a:lstStyle/>
          <a:p>
            <a:r>
              <a:rPr lang="en-US" dirty="0"/>
              <a:t>AGIL has a permanent position available for an animal scientist. Applications for this announcement ARS-S18Y-0281 must be received by Nov 7: </a:t>
            </a:r>
            <a:r>
              <a:rPr lang="en-US" dirty="0">
                <a:hlinkClick r:id="rId2"/>
              </a:rPr>
              <a:t>https://www.usajobs.gov/GetJob/ViewDetails/514277600</a:t>
            </a:r>
            <a:r>
              <a:rPr lang="en-US" dirty="0"/>
              <a:t>.</a:t>
            </a:r>
          </a:p>
          <a:p>
            <a:r>
              <a:rPr lang="en-US" dirty="0"/>
              <a:t>A 1-year postdoc position through ORISE (reference code: ARS-AGIL-2018-127-0040-01) is available on the topic of unknown/uncertain parentage and the potential benefits from ancestor discovery, and is open to all applicants regardless of citizenship: </a:t>
            </a:r>
            <a:r>
              <a:rPr lang="en-US" dirty="0">
                <a:hlinkClick r:id="rId3"/>
              </a:rPr>
              <a:t>https://zintellect.com/Opportunity/Details/ARS-AGIL-2018-127-0040-01</a:t>
            </a:r>
            <a:r>
              <a:rPr lang="en-US" dirty="0"/>
              <a:t>.</a:t>
            </a:r>
          </a:p>
        </p:txBody>
      </p:sp>
    </p:spTree>
    <p:extLst>
      <p:ext uri="{BB962C8B-B14F-4D97-AF65-F5344CB8AC3E}">
        <p14:creationId xmlns:p14="http://schemas.microsoft.com/office/powerpoint/2010/main" val="1565132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US" dirty="0"/>
          </a:p>
        </p:txBody>
      </p:sp>
      <p:pic>
        <p:nvPicPr>
          <p:cNvPr id="8" name="Picture 2" descr="http://i.telegraph.co.uk/multimedia/archive/02961/monty_python_spani_2961214k.jpg"/>
          <p:cNvPicPr>
            <a:picLocks noChangeAspect="1" noChangeArrowheads="1"/>
          </p:cNvPicPr>
          <p:nvPr/>
        </p:nvPicPr>
        <p:blipFill>
          <a:blip r:embed="rId2" cstate="print"/>
          <a:srcRect t="6716" r="839" b="3358"/>
          <a:stretch>
            <a:fillRect/>
          </a:stretch>
        </p:blipFill>
        <p:spPr bwMode="auto">
          <a:xfrm>
            <a:off x="717331" y="674981"/>
            <a:ext cx="7551684" cy="4278144"/>
          </a:xfrm>
          <a:prstGeom prst="rect">
            <a:avLst/>
          </a:prstGeom>
          <a:noFill/>
        </p:spPr>
      </p:pic>
    </p:spTree>
    <p:extLst>
      <p:ext uri="{BB962C8B-B14F-4D97-AF65-F5344CB8AC3E}">
        <p14:creationId xmlns:p14="http://schemas.microsoft.com/office/powerpoint/2010/main" val="256523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srcRect t="25690" b="6254"/>
          <a:stretch>
            <a:fillRect/>
          </a:stretch>
        </p:blipFill>
        <p:spPr>
          <a:xfrm>
            <a:off x="0" y="628460"/>
            <a:ext cx="9144000" cy="4109201"/>
          </a:xfrm>
          <a:prstGeom prst="rect">
            <a:avLst/>
          </a:prstGeom>
          <a:effectLst/>
        </p:spPr>
      </p:pic>
      <p:sp>
        <p:nvSpPr>
          <p:cNvPr id="8" name="TextBox 7"/>
          <p:cNvSpPr txBox="1"/>
          <p:nvPr/>
        </p:nvSpPr>
        <p:spPr>
          <a:xfrm>
            <a:off x="0" y="38207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a:solidFill>
                  <a:srgbClr val="244270"/>
                </a:solidFill>
                <a:cs typeface="Calibri" pitchFamily="34" charset="0"/>
              </a:rPr>
              <a:t>Cove Mountain Farm in south-central Pennsylvania</a:t>
            </a:r>
          </a:p>
        </p:txBody>
      </p:sp>
      <p:sp>
        <p:nvSpPr>
          <p:cNvPr id="9" name="TextBox 8"/>
          <p:cNvSpPr txBox="1"/>
          <p:nvPr/>
        </p:nvSpPr>
        <p:spPr>
          <a:xfrm>
            <a:off x="3746501" y="22321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9074" y="4734843"/>
            <a:ext cx="7658099" cy="276999"/>
          </a:xfrm>
          <a:prstGeom prst="rect">
            <a:avLst/>
          </a:prstGeom>
        </p:spPr>
        <p:txBody>
          <a:bodyPr wrap="square">
            <a:spAutoFit/>
          </a:bodyPr>
          <a:lstStyle/>
          <a:p>
            <a:pPr marL="45720"/>
            <a:r>
              <a:rPr lang="en-US" sz="1200" b="1" i="1" dirty="0">
                <a:solidFill>
                  <a:srgbClr val="00523C"/>
                </a:solidFill>
                <a:effectLst/>
                <a:cs typeface="Calibri" pitchFamily="34" charset="0"/>
              </a:rPr>
              <a:t>Source: </a:t>
            </a:r>
            <a:r>
              <a:rPr lang="en-US" sz="1200" b="1" dirty="0">
                <a:effectLst/>
                <a:cs typeface="Calibri" pitchFamily="34" charset="0"/>
              </a:rPr>
              <a:t>ARS Image Gallery, image #K8587-14; photo by Bob Nichols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endParaRPr lang="en-US" dirty="0"/>
          </a:p>
        </p:txBody>
      </p:sp>
      <p:sp>
        <p:nvSpPr>
          <p:cNvPr id="3" name="Content Placeholder 2"/>
          <p:cNvSpPr>
            <a:spLocks noGrp="1"/>
          </p:cNvSpPr>
          <p:nvPr>
            <p:ph sz="half" idx="1"/>
          </p:nvPr>
        </p:nvSpPr>
        <p:spPr>
          <a:xfrm>
            <a:off x="105626" y="635342"/>
            <a:ext cx="8928015" cy="3657600"/>
          </a:xfrm>
        </p:spPr>
        <p:txBody>
          <a:bodyPr>
            <a:noAutofit/>
          </a:bodyPr>
          <a:lstStyle/>
          <a:p>
            <a:pPr marL="569913" indent="-285750">
              <a:lnSpc>
                <a:spcPct val="150000"/>
              </a:lnSpc>
              <a:spcAft>
                <a:spcPts val="0"/>
              </a:spcAft>
              <a:buClr>
                <a:schemeClr val="tx1"/>
              </a:buClr>
            </a:pPr>
            <a:r>
              <a:rPr lang="en-US" sz="1600" dirty="0">
                <a:solidFill>
                  <a:srgbClr val="00337F"/>
                </a:solidFill>
              </a:rPr>
              <a:t>Adams, H.A., T.S. </a:t>
            </a:r>
            <a:r>
              <a:rPr lang="en-US" sz="1600" dirty="0" err="1">
                <a:solidFill>
                  <a:srgbClr val="00337F"/>
                </a:solidFill>
              </a:rPr>
              <a:t>Sonstegard</a:t>
            </a:r>
            <a:r>
              <a:rPr lang="en-US" sz="1600" dirty="0">
                <a:solidFill>
                  <a:srgbClr val="00337F"/>
                </a:solidFill>
              </a:rPr>
              <a:t>, P.M. </a:t>
            </a:r>
            <a:r>
              <a:rPr lang="en-US" sz="1600" dirty="0" err="1">
                <a:solidFill>
                  <a:srgbClr val="00337F"/>
                </a:solidFill>
              </a:rPr>
              <a:t>VanRaden</a:t>
            </a:r>
            <a:r>
              <a:rPr lang="en-US" sz="1600" dirty="0">
                <a:solidFill>
                  <a:srgbClr val="00337F"/>
                </a:solidFill>
              </a:rPr>
              <a:t>, D.J. Null, C.P. Van </a:t>
            </a:r>
            <a:r>
              <a:rPr lang="en-US" sz="1600" dirty="0" err="1">
                <a:solidFill>
                  <a:srgbClr val="00337F"/>
                </a:solidFill>
              </a:rPr>
              <a:t>Tassell</a:t>
            </a:r>
            <a:r>
              <a:rPr lang="en-US" sz="1600" dirty="0">
                <a:solidFill>
                  <a:srgbClr val="00337F"/>
                </a:solidFill>
              </a:rPr>
              <a:t>, D.M. Larkin, and H.A. Lewin.</a:t>
            </a:r>
            <a:r>
              <a:rPr lang="en-US" sz="1600" dirty="0"/>
              <a:t> 2016. Identification of a nonsense mutation in APAF1 that is likely causal for a decrease in reproductive efficiency in Holstein dairy cattle. J. Dairy Sci. 99:6693-6701.</a:t>
            </a:r>
          </a:p>
          <a:p>
            <a:pPr marL="569913" indent="-285750">
              <a:lnSpc>
                <a:spcPct val="150000"/>
              </a:lnSpc>
              <a:spcAft>
                <a:spcPts val="0"/>
              </a:spcAft>
              <a:buClr>
                <a:schemeClr val="tx1"/>
              </a:buClr>
            </a:pPr>
            <a:r>
              <a:rPr lang="en-US" sz="1600" dirty="0" err="1">
                <a:solidFill>
                  <a:srgbClr val="00337F"/>
                </a:solidFill>
              </a:rPr>
              <a:t>Agerholm</a:t>
            </a:r>
            <a:r>
              <a:rPr lang="en-US" sz="1600" dirty="0">
                <a:solidFill>
                  <a:srgbClr val="00337F"/>
                </a:solidFill>
              </a:rPr>
              <a:t>, J.S., F. McEvoy, and J. </a:t>
            </a:r>
            <a:r>
              <a:rPr lang="en-US" sz="1600" dirty="0" err="1">
                <a:solidFill>
                  <a:srgbClr val="00337F"/>
                </a:solidFill>
              </a:rPr>
              <a:t>Arnbjerg</a:t>
            </a:r>
            <a:r>
              <a:rPr lang="en-US" sz="1600" dirty="0">
                <a:solidFill>
                  <a:srgbClr val="00337F"/>
                </a:solidFill>
              </a:rPr>
              <a:t>. </a:t>
            </a:r>
            <a:r>
              <a:rPr lang="en-US" sz="1600" dirty="0"/>
              <a:t>2006. </a:t>
            </a:r>
            <a:r>
              <a:rPr lang="en-US" sz="1600" dirty="0" err="1"/>
              <a:t>Brachyspina</a:t>
            </a:r>
            <a:r>
              <a:rPr lang="en-US" sz="1600" dirty="0"/>
              <a:t> syndrome in a Holstein calf. J. Vet. </a:t>
            </a:r>
            <a:r>
              <a:rPr lang="en-US" sz="1600" dirty="0" err="1"/>
              <a:t>Diagn</a:t>
            </a:r>
            <a:r>
              <a:rPr lang="en-US" sz="1600" dirty="0"/>
              <a:t>. Invest. 18:418–422.</a:t>
            </a:r>
          </a:p>
          <a:p>
            <a:pPr marL="569913" indent="-285750">
              <a:lnSpc>
                <a:spcPct val="150000"/>
              </a:lnSpc>
              <a:spcAft>
                <a:spcPts val="0"/>
              </a:spcAft>
              <a:buClr>
                <a:schemeClr val="tx1"/>
              </a:buClr>
            </a:pPr>
            <a:r>
              <a:rPr lang="en-US" sz="1600" dirty="0">
                <a:solidFill>
                  <a:srgbClr val="00337F"/>
                </a:solidFill>
              </a:rPr>
              <a:t>Cole, J.B.</a:t>
            </a:r>
            <a:r>
              <a:rPr lang="en-US" sz="1600" dirty="0"/>
              <a:t> 2015. A simple strategy for managing many recessive disorders in a dairy cattle breeding program. Genet. Sel. </a:t>
            </a:r>
            <a:r>
              <a:rPr lang="en-US" sz="1600" dirty="0" err="1"/>
              <a:t>Evol</a:t>
            </a:r>
            <a:r>
              <a:rPr lang="en-US" sz="1600" dirty="0"/>
              <a:t>. 47:94.</a:t>
            </a:r>
          </a:p>
          <a:p>
            <a:pPr marL="569913" indent="-285750">
              <a:lnSpc>
                <a:spcPct val="150000"/>
              </a:lnSpc>
              <a:spcAft>
                <a:spcPts val="0"/>
              </a:spcAft>
              <a:buClr>
                <a:schemeClr val="tx1"/>
              </a:buClr>
            </a:pPr>
            <a:r>
              <a:rPr lang="en-US" sz="1600" dirty="0">
                <a:solidFill>
                  <a:srgbClr val="00337F"/>
                </a:solidFill>
              </a:rPr>
              <a:t>Cole, J.B., and M.L. Mueller.</a:t>
            </a:r>
            <a:r>
              <a:rPr lang="en-US" sz="1600" dirty="0"/>
              <a:t> 2018. Management of Mendelian traits in breeding programs by gene editing: A simulation study. (In preparation.)</a:t>
            </a:r>
          </a:p>
          <a:p>
            <a:pPr marL="569913" indent="-285750">
              <a:lnSpc>
                <a:spcPct val="150000"/>
              </a:lnSpc>
              <a:spcAft>
                <a:spcPts val="0"/>
              </a:spcAft>
              <a:buClr>
                <a:schemeClr val="tx1"/>
              </a:buClr>
            </a:pPr>
            <a:r>
              <a:rPr lang="en-US" sz="1600" dirty="0">
                <a:solidFill>
                  <a:srgbClr val="00337F"/>
                </a:solidFill>
              </a:rPr>
              <a:t>Cole, J.B., D.J. Null, and P.M. </a:t>
            </a:r>
            <a:r>
              <a:rPr lang="en-US" sz="1600" dirty="0" err="1">
                <a:solidFill>
                  <a:srgbClr val="00337F"/>
                </a:solidFill>
              </a:rPr>
              <a:t>VanRaden</a:t>
            </a:r>
            <a:r>
              <a:rPr lang="en-US" sz="1600" dirty="0">
                <a:solidFill>
                  <a:srgbClr val="00337F"/>
                </a:solidFill>
              </a:rPr>
              <a:t>. </a:t>
            </a:r>
            <a:r>
              <a:rPr lang="en-US" sz="1600" dirty="0"/>
              <a:t>2016. Phenotypic and genetic effects of recessive haplotypes on yield, longevity, and fertility. J. Dairy Sci. </a:t>
            </a:r>
            <a:r>
              <a:rPr lang="is-IS" sz="1600" dirty="0"/>
              <a:t>99:7274-7288.</a:t>
            </a:r>
            <a:endParaRPr lang="en-US" sz="1600" dirty="0"/>
          </a:p>
        </p:txBody>
      </p:sp>
    </p:spTree>
    <p:extLst>
      <p:ext uri="{BB962C8B-B14F-4D97-AF65-F5344CB8AC3E}">
        <p14:creationId xmlns:p14="http://schemas.microsoft.com/office/powerpoint/2010/main" val="2755756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(cont’d)</a:t>
            </a:r>
            <a:endParaRPr lang="en-US" dirty="0"/>
          </a:p>
        </p:txBody>
      </p:sp>
      <p:sp>
        <p:nvSpPr>
          <p:cNvPr id="3" name="Content Placeholder 2"/>
          <p:cNvSpPr>
            <a:spLocks noGrp="1"/>
          </p:cNvSpPr>
          <p:nvPr>
            <p:ph sz="half" idx="1"/>
          </p:nvPr>
        </p:nvSpPr>
        <p:spPr>
          <a:xfrm>
            <a:off x="105623" y="636697"/>
            <a:ext cx="8849190" cy="3657600"/>
          </a:xfrm>
        </p:spPr>
        <p:txBody>
          <a:bodyPr>
            <a:noAutofit/>
          </a:bodyPr>
          <a:lstStyle/>
          <a:p>
            <a:pPr marL="569913" indent="-285750">
              <a:lnSpc>
                <a:spcPct val="150000"/>
              </a:lnSpc>
              <a:spcAft>
                <a:spcPts val="0"/>
              </a:spcAft>
              <a:buClr>
                <a:schemeClr val="tx1"/>
              </a:buClr>
            </a:pPr>
            <a:r>
              <a:rPr lang="en-US" sz="1600" dirty="0">
                <a:solidFill>
                  <a:srgbClr val="00337F"/>
                </a:solidFill>
              </a:rPr>
              <a:t>Duchesne, A., M. Gautier, S. Chadi, C. </a:t>
            </a:r>
            <a:r>
              <a:rPr lang="en-US" sz="1600" dirty="0" err="1">
                <a:solidFill>
                  <a:srgbClr val="00337F"/>
                </a:solidFill>
              </a:rPr>
              <a:t>Grohs</a:t>
            </a:r>
            <a:r>
              <a:rPr lang="en-US" sz="1600" dirty="0">
                <a:solidFill>
                  <a:srgbClr val="00337F"/>
                </a:solidFill>
              </a:rPr>
              <a:t>, S. </a:t>
            </a:r>
            <a:r>
              <a:rPr lang="en-US" sz="1600" dirty="0" err="1">
                <a:solidFill>
                  <a:srgbClr val="00337F"/>
                </a:solidFill>
              </a:rPr>
              <a:t>Floriot</a:t>
            </a:r>
            <a:r>
              <a:rPr lang="en-US" sz="1600" dirty="0">
                <a:solidFill>
                  <a:srgbClr val="00337F"/>
                </a:solidFill>
              </a:rPr>
              <a:t>, Y. </a:t>
            </a:r>
            <a:r>
              <a:rPr lang="en-US" sz="1600" dirty="0" err="1">
                <a:solidFill>
                  <a:srgbClr val="00337F"/>
                </a:solidFill>
              </a:rPr>
              <a:t>Gallard</a:t>
            </a:r>
            <a:r>
              <a:rPr lang="en-US" sz="1600" dirty="0">
                <a:solidFill>
                  <a:srgbClr val="00337F"/>
                </a:solidFill>
              </a:rPr>
              <a:t>, G. Caste, A. </a:t>
            </a:r>
            <a:r>
              <a:rPr lang="en-US" sz="1600" dirty="0" err="1">
                <a:solidFill>
                  <a:srgbClr val="00337F"/>
                </a:solidFill>
              </a:rPr>
              <a:t>Ducos</a:t>
            </a:r>
            <a:r>
              <a:rPr lang="en-US" sz="1600" dirty="0">
                <a:solidFill>
                  <a:srgbClr val="00337F"/>
                </a:solidFill>
              </a:rPr>
              <a:t>, and A. Eggen. </a:t>
            </a:r>
            <a:r>
              <a:rPr lang="en-US" sz="1600" dirty="0"/>
              <a:t>2006. Identification of a double missense substitution in the bovine LRP4 gene as a candidate causal mutation for syndactyly in Holstein cattle. Genomics 88:610–621.</a:t>
            </a:r>
            <a:endParaRPr lang="en-US" sz="1600" dirty="0">
              <a:solidFill>
                <a:srgbClr val="00337F"/>
              </a:solidFill>
            </a:endParaRPr>
          </a:p>
          <a:p>
            <a:pPr marL="569913" indent="-285750">
              <a:lnSpc>
                <a:spcPct val="150000"/>
              </a:lnSpc>
              <a:spcAft>
                <a:spcPts val="0"/>
              </a:spcAft>
              <a:buClr>
                <a:schemeClr val="tx1"/>
              </a:buClr>
            </a:pPr>
            <a:r>
              <a:rPr lang="en-US" sz="1600" dirty="0">
                <a:solidFill>
                  <a:srgbClr val="00337F"/>
                </a:solidFill>
              </a:rPr>
              <a:t>Fritz, S., C. </a:t>
            </a:r>
            <a:r>
              <a:rPr lang="en-US" sz="1600" dirty="0" err="1">
                <a:solidFill>
                  <a:srgbClr val="00337F"/>
                </a:solidFill>
              </a:rPr>
              <a:t>Hoze</a:t>
            </a:r>
            <a:r>
              <a:rPr lang="en-US" sz="1600" dirty="0">
                <a:solidFill>
                  <a:srgbClr val="00337F"/>
                </a:solidFill>
              </a:rPr>
              <a:t>, E. </a:t>
            </a:r>
            <a:r>
              <a:rPr lang="en-US" sz="1600" dirty="0" err="1">
                <a:solidFill>
                  <a:srgbClr val="00337F"/>
                </a:solidFill>
              </a:rPr>
              <a:t>Rebours</a:t>
            </a:r>
            <a:r>
              <a:rPr lang="en-US" sz="1600" dirty="0">
                <a:solidFill>
                  <a:srgbClr val="00337F"/>
                </a:solidFill>
              </a:rPr>
              <a:t>, A. </a:t>
            </a:r>
            <a:r>
              <a:rPr lang="en-US" sz="1600" dirty="0" err="1">
                <a:solidFill>
                  <a:srgbClr val="00337F"/>
                </a:solidFill>
              </a:rPr>
              <a:t>Barbat</a:t>
            </a:r>
            <a:r>
              <a:rPr lang="en-US" sz="1600" dirty="0">
                <a:solidFill>
                  <a:srgbClr val="00337F"/>
                </a:solidFill>
              </a:rPr>
              <a:t>, M. </a:t>
            </a:r>
            <a:r>
              <a:rPr lang="en-US" sz="1600" dirty="0" err="1">
                <a:solidFill>
                  <a:srgbClr val="00337F"/>
                </a:solidFill>
              </a:rPr>
              <a:t>Bizard</a:t>
            </a:r>
            <a:r>
              <a:rPr lang="en-US" sz="1600" dirty="0">
                <a:solidFill>
                  <a:srgbClr val="00337F"/>
                </a:solidFill>
              </a:rPr>
              <a:t>, A. Chamberlain, C. </a:t>
            </a:r>
            <a:r>
              <a:rPr lang="en-US" sz="1600" dirty="0" err="1">
                <a:solidFill>
                  <a:srgbClr val="00337F"/>
                </a:solidFill>
              </a:rPr>
              <a:t>Escouflaire</a:t>
            </a:r>
            <a:r>
              <a:rPr lang="en-US" sz="1600" dirty="0">
                <a:solidFill>
                  <a:srgbClr val="00337F"/>
                </a:solidFill>
              </a:rPr>
              <a:t>, C. Vander </a:t>
            </a:r>
            <a:r>
              <a:rPr lang="en-US" sz="1600" dirty="0" err="1">
                <a:solidFill>
                  <a:srgbClr val="00337F"/>
                </a:solidFill>
              </a:rPr>
              <a:t>Jagt</a:t>
            </a:r>
            <a:r>
              <a:rPr lang="en-US" sz="1600" dirty="0">
                <a:solidFill>
                  <a:srgbClr val="00337F"/>
                </a:solidFill>
              </a:rPr>
              <a:t>, M. </a:t>
            </a:r>
            <a:r>
              <a:rPr lang="en-US" sz="1600" dirty="0" err="1">
                <a:solidFill>
                  <a:srgbClr val="00337F"/>
                </a:solidFill>
              </a:rPr>
              <a:t>Boussaha</a:t>
            </a:r>
            <a:r>
              <a:rPr lang="en-US" sz="1600" dirty="0">
                <a:solidFill>
                  <a:srgbClr val="00337F"/>
                </a:solidFill>
              </a:rPr>
              <a:t>, C. </a:t>
            </a:r>
            <a:r>
              <a:rPr lang="en-US" sz="1600" dirty="0" err="1">
                <a:solidFill>
                  <a:srgbClr val="00337F"/>
                </a:solidFill>
              </a:rPr>
              <a:t>Grohs</a:t>
            </a:r>
            <a:r>
              <a:rPr lang="en-US" sz="1600" dirty="0">
                <a:solidFill>
                  <a:srgbClr val="00337F"/>
                </a:solidFill>
              </a:rPr>
              <a:t>, A. Allais-Bonnet, M. Philippe, A. </a:t>
            </a:r>
            <a:r>
              <a:rPr lang="en-US" sz="1600" dirty="0" err="1">
                <a:solidFill>
                  <a:srgbClr val="00337F"/>
                </a:solidFill>
              </a:rPr>
              <a:t>Vallée</a:t>
            </a:r>
            <a:r>
              <a:rPr lang="en-US" sz="1600" dirty="0">
                <a:solidFill>
                  <a:srgbClr val="00337F"/>
                </a:solidFill>
              </a:rPr>
              <a:t>, Y. </a:t>
            </a:r>
            <a:r>
              <a:rPr lang="en-US" sz="1600" dirty="0" err="1">
                <a:solidFill>
                  <a:srgbClr val="00337F"/>
                </a:solidFill>
              </a:rPr>
              <a:t>Amigues</a:t>
            </a:r>
            <a:r>
              <a:rPr lang="en-US" sz="1600" dirty="0">
                <a:solidFill>
                  <a:srgbClr val="00337F"/>
                </a:solidFill>
              </a:rPr>
              <a:t>, B.J. Hayes, D. </a:t>
            </a:r>
            <a:r>
              <a:rPr lang="en-US" sz="1600" dirty="0" err="1">
                <a:solidFill>
                  <a:srgbClr val="00337F"/>
                </a:solidFill>
              </a:rPr>
              <a:t>Boichard</a:t>
            </a:r>
            <a:r>
              <a:rPr lang="en-US" sz="1600" dirty="0">
                <a:solidFill>
                  <a:srgbClr val="00337F"/>
                </a:solidFill>
              </a:rPr>
              <a:t>, and A. Capitan.</a:t>
            </a:r>
            <a:r>
              <a:rPr lang="en-US" sz="1600" dirty="0"/>
              <a:t> 2018. An initiator codon mutation in </a:t>
            </a:r>
            <a:r>
              <a:rPr lang="en-US" sz="1600" i="1" dirty="0"/>
              <a:t>SDE2</a:t>
            </a:r>
            <a:r>
              <a:rPr lang="en-US" sz="1600" dirty="0"/>
              <a:t> causes recessive embryonic lethality in Holstein cattle. J. Dairy Sci. 101:6220-6231</a:t>
            </a:r>
            <a:endParaRPr lang="en-US" sz="1600" dirty="0">
              <a:solidFill>
                <a:srgbClr val="00337F"/>
              </a:solidFill>
            </a:endParaRPr>
          </a:p>
          <a:p>
            <a:pPr marL="569913" indent="-285750">
              <a:lnSpc>
                <a:spcPct val="150000"/>
              </a:lnSpc>
              <a:spcAft>
                <a:spcPts val="0"/>
              </a:spcAft>
              <a:buClr>
                <a:schemeClr val="tx1"/>
              </a:buClr>
            </a:pPr>
            <a:r>
              <a:rPr lang="en-US" sz="1600" dirty="0" err="1">
                <a:solidFill>
                  <a:srgbClr val="00337F"/>
                </a:solidFill>
              </a:rPr>
              <a:t>Gaj</a:t>
            </a:r>
            <a:r>
              <a:rPr lang="en-US" sz="1600" dirty="0">
                <a:solidFill>
                  <a:srgbClr val="00337F"/>
                </a:solidFill>
              </a:rPr>
              <a:t>, T., C.A. </a:t>
            </a:r>
            <a:r>
              <a:rPr lang="en-US" sz="1600" dirty="0" err="1">
                <a:solidFill>
                  <a:srgbClr val="00337F"/>
                </a:solidFill>
              </a:rPr>
              <a:t>Gersbach</a:t>
            </a:r>
            <a:r>
              <a:rPr lang="en-US" sz="1600" dirty="0">
                <a:solidFill>
                  <a:srgbClr val="00337F"/>
                </a:solidFill>
              </a:rPr>
              <a:t>, and C.F. </a:t>
            </a:r>
            <a:r>
              <a:rPr lang="en-US" sz="1600" dirty="0" err="1">
                <a:solidFill>
                  <a:srgbClr val="00337F"/>
                </a:solidFill>
              </a:rPr>
              <a:t>Barbas</a:t>
            </a:r>
            <a:r>
              <a:rPr lang="en-US" sz="1600" dirty="0">
                <a:solidFill>
                  <a:srgbClr val="00337F"/>
                </a:solidFill>
              </a:rPr>
              <a:t> III. </a:t>
            </a:r>
            <a:r>
              <a:rPr lang="en-US" sz="1600" dirty="0"/>
              <a:t>2013. ZFN, TALEN, and CRISPR/</a:t>
            </a:r>
            <a:r>
              <a:rPr lang="en-US" sz="1600" dirty="0" err="1"/>
              <a:t>Cas</a:t>
            </a:r>
            <a:r>
              <a:rPr lang="en-US" sz="1600" dirty="0"/>
              <a:t>-based methods for genome engineering. Trends </a:t>
            </a:r>
            <a:r>
              <a:rPr lang="en-US" sz="1600" dirty="0" err="1"/>
              <a:t>Biotechnol</a:t>
            </a:r>
            <a:r>
              <a:rPr lang="en-US" sz="1600" dirty="0"/>
              <a:t>. 31:398–405.</a:t>
            </a:r>
          </a:p>
          <a:p>
            <a:pPr marL="569913" indent="-285750">
              <a:lnSpc>
                <a:spcPct val="150000"/>
              </a:lnSpc>
              <a:spcAft>
                <a:spcPts val="0"/>
              </a:spcAft>
              <a:buClr>
                <a:schemeClr val="tx1"/>
              </a:buClr>
            </a:pPr>
            <a:r>
              <a:rPr lang="en-US" sz="1600" dirty="0" err="1">
                <a:solidFill>
                  <a:srgbClr val="00337F"/>
                </a:solidFill>
              </a:rPr>
              <a:t>Kinghorn</a:t>
            </a:r>
            <a:r>
              <a:rPr lang="en-US" sz="1600" dirty="0">
                <a:solidFill>
                  <a:srgbClr val="00337F"/>
                </a:solidFill>
              </a:rPr>
              <a:t>, B. </a:t>
            </a:r>
            <a:r>
              <a:rPr lang="en-US" sz="1600" dirty="0"/>
              <a:t>1987. On computing strategies for mate allocation. J. Anim. Breed. Genet. 104:12-22.</a:t>
            </a:r>
          </a:p>
          <a:p>
            <a:pPr marL="569913" indent="-285750">
              <a:lnSpc>
                <a:spcPct val="150000"/>
              </a:lnSpc>
              <a:spcAft>
                <a:spcPts val="0"/>
              </a:spcAft>
              <a:buClr>
                <a:schemeClr val="tx1"/>
              </a:buClr>
            </a:pPr>
            <a:r>
              <a:rPr lang="en-US" sz="1600" dirty="0">
                <a:solidFill>
                  <a:srgbClr val="00337F"/>
                </a:solidFill>
              </a:rPr>
              <a:t>Li, Y., J.H.J. van der </a:t>
            </a:r>
            <a:r>
              <a:rPr lang="en-US" sz="1600" dirty="0" err="1">
                <a:solidFill>
                  <a:srgbClr val="00337F"/>
                </a:solidFill>
              </a:rPr>
              <a:t>Werf</a:t>
            </a:r>
            <a:r>
              <a:rPr lang="en-US" sz="1600" dirty="0">
                <a:solidFill>
                  <a:srgbClr val="00337F"/>
                </a:solidFill>
              </a:rPr>
              <a:t>, and B.P. </a:t>
            </a:r>
            <a:r>
              <a:rPr lang="en-US" sz="1600" dirty="0" err="1">
                <a:solidFill>
                  <a:srgbClr val="00337F"/>
                </a:solidFill>
              </a:rPr>
              <a:t>Kinghorn</a:t>
            </a:r>
            <a:r>
              <a:rPr lang="en-US" sz="1600" dirty="0">
                <a:solidFill>
                  <a:srgbClr val="00337F"/>
                </a:solidFill>
              </a:rPr>
              <a:t>. </a:t>
            </a:r>
            <a:r>
              <a:rPr lang="en-US" sz="1600" dirty="0"/>
              <a:t>2006. </a:t>
            </a:r>
            <a:r>
              <a:rPr lang="en-US" sz="1600" dirty="0" err="1"/>
              <a:t>Optimisation</a:t>
            </a:r>
            <a:r>
              <a:rPr lang="en-US" sz="1600" dirty="0"/>
              <a:t> of crossing system using mate selection. Genet. Sel. </a:t>
            </a:r>
            <a:r>
              <a:rPr lang="en-US" sz="1600" dirty="0" err="1"/>
              <a:t>Evol</a:t>
            </a:r>
            <a:r>
              <a:rPr lang="en-US" sz="1600" dirty="0"/>
              <a:t>. 38:147–65.</a:t>
            </a:r>
          </a:p>
        </p:txBody>
      </p:sp>
    </p:spTree>
    <p:extLst>
      <p:ext uri="{BB962C8B-B14F-4D97-AF65-F5344CB8AC3E}">
        <p14:creationId xmlns:p14="http://schemas.microsoft.com/office/powerpoint/2010/main" val="3641042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(cont’d)</a:t>
            </a:r>
            <a:endParaRPr lang="en-US" dirty="0"/>
          </a:p>
        </p:txBody>
      </p:sp>
      <p:sp>
        <p:nvSpPr>
          <p:cNvPr id="3" name="Content Placeholder 2"/>
          <p:cNvSpPr>
            <a:spLocks noGrp="1"/>
          </p:cNvSpPr>
          <p:nvPr>
            <p:ph sz="half" idx="1"/>
          </p:nvPr>
        </p:nvSpPr>
        <p:spPr>
          <a:xfrm>
            <a:off x="102476" y="638501"/>
            <a:ext cx="8899634" cy="3930343"/>
          </a:xfrm>
        </p:spPr>
        <p:txBody>
          <a:bodyPr>
            <a:noAutofit/>
          </a:bodyPr>
          <a:lstStyle/>
          <a:p>
            <a:pPr marL="569913" indent="-285750">
              <a:lnSpc>
                <a:spcPct val="150000"/>
              </a:lnSpc>
              <a:spcAft>
                <a:spcPts val="0"/>
              </a:spcAft>
              <a:buClr>
                <a:schemeClr val="tx1"/>
              </a:buClr>
            </a:pPr>
            <a:r>
              <a:rPr lang="en-US" sz="1600" dirty="0">
                <a:solidFill>
                  <a:srgbClr val="00337F"/>
                </a:solidFill>
              </a:rPr>
              <a:t>Li, Y., J.H.J. van der </a:t>
            </a:r>
            <a:r>
              <a:rPr lang="en-US" sz="1600" dirty="0" err="1">
                <a:solidFill>
                  <a:srgbClr val="00337F"/>
                </a:solidFill>
              </a:rPr>
              <a:t>Werf</a:t>
            </a:r>
            <a:r>
              <a:rPr lang="en-US" sz="1600" dirty="0">
                <a:solidFill>
                  <a:srgbClr val="00337F"/>
                </a:solidFill>
              </a:rPr>
              <a:t>, and B.P. Kinghorn. </a:t>
            </a:r>
            <a:r>
              <a:rPr lang="en-US" sz="1600" dirty="0"/>
              <a:t>2008. Optimal utilization of non-additive quantitative trait locus in animal breeding programs. J. Anim. Breed. Genet. 125:342–50.</a:t>
            </a:r>
            <a:endParaRPr lang="en-US" sz="1600" dirty="0">
              <a:solidFill>
                <a:srgbClr val="00337F"/>
              </a:solidFill>
            </a:endParaRPr>
          </a:p>
          <a:p>
            <a:pPr marL="569913" indent="-285750">
              <a:lnSpc>
                <a:spcPct val="150000"/>
              </a:lnSpc>
              <a:spcAft>
                <a:spcPts val="0"/>
              </a:spcAft>
              <a:buClr>
                <a:schemeClr val="tx1"/>
              </a:buClr>
            </a:pPr>
            <a:r>
              <a:rPr lang="en-US" sz="1600" dirty="0">
                <a:solidFill>
                  <a:srgbClr val="00337F"/>
                </a:solidFill>
              </a:rPr>
              <a:t>MacArthur, D.G., S. Balasubramanian, A. Frankish, N. Huang N, J. Morris, et al. </a:t>
            </a:r>
            <a:r>
              <a:rPr lang="en-US" sz="1600" dirty="0"/>
              <a:t>2012. A systematic survey of loss-of-function polymorphisms in human protein-coding genes. Science 335:823–828.</a:t>
            </a:r>
          </a:p>
          <a:p>
            <a:pPr marL="569913" indent="-285750">
              <a:lnSpc>
                <a:spcPct val="150000"/>
              </a:lnSpc>
              <a:spcAft>
                <a:spcPts val="0"/>
              </a:spcAft>
              <a:buClr>
                <a:schemeClr val="tx1"/>
              </a:buClr>
            </a:pPr>
            <a:r>
              <a:rPr lang="en-US" sz="1600" dirty="0">
                <a:solidFill>
                  <a:srgbClr val="00337F"/>
                </a:solidFill>
              </a:rPr>
              <a:t>Müller, M., J. Berger, N. </a:t>
            </a:r>
            <a:r>
              <a:rPr lang="en-US" sz="1600" dirty="0" err="1">
                <a:solidFill>
                  <a:srgbClr val="00337F"/>
                </a:solidFill>
              </a:rPr>
              <a:t>Gersdorff</a:t>
            </a:r>
            <a:r>
              <a:rPr lang="en-US" sz="1600" dirty="0">
                <a:solidFill>
                  <a:srgbClr val="00337F"/>
                </a:solidFill>
              </a:rPr>
              <a:t>, F. </a:t>
            </a:r>
            <a:r>
              <a:rPr lang="en-US" sz="1600" dirty="0" err="1">
                <a:solidFill>
                  <a:srgbClr val="00337F"/>
                </a:solidFill>
              </a:rPr>
              <a:t>Cecconi</a:t>
            </a:r>
            <a:r>
              <a:rPr lang="en-US" sz="1600" dirty="0">
                <a:solidFill>
                  <a:srgbClr val="00337F"/>
                </a:solidFill>
              </a:rPr>
              <a:t>, R. </a:t>
            </a:r>
            <a:r>
              <a:rPr lang="en-US" sz="1600" dirty="0" err="1">
                <a:solidFill>
                  <a:srgbClr val="00337F"/>
                </a:solidFill>
              </a:rPr>
              <a:t>Herken</a:t>
            </a:r>
            <a:r>
              <a:rPr lang="en-US" sz="1600" dirty="0">
                <a:solidFill>
                  <a:srgbClr val="00337F"/>
                </a:solidFill>
              </a:rPr>
              <a:t>, and F. </a:t>
            </a:r>
            <a:r>
              <a:rPr lang="en-US" sz="1600" dirty="0" err="1">
                <a:solidFill>
                  <a:srgbClr val="00337F"/>
                </a:solidFill>
              </a:rPr>
              <a:t>Quondamatteo</a:t>
            </a:r>
            <a:r>
              <a:rPr lang="en-US" sz="1600" dirty="0">
                <a:solidFill>
                  <a:srgbClr val="00337F"/>
                </a:solidFill>
              </a:rPr>
              <a:t>. </a:t>
            </a:r>
            <a:r>
              <a:rPr lang="en-US" sz="1600" dirty="0"/>
              <a:t>2005. Localization of Apaf1 gene expression in the early development of the mouse by means of in situ reverse transcriptase‐polymerase chain reaction. </a:t>
            </a:r>
            <a:r>
              <a:rPr lang="en-US" sz="1600" dirty="0" err="1"/>
              <a:t>Devel</a:t>
            </a:r>
            <a:r>
              <a:rPr lang="en-US" sz="1600" dirty="0"/>
              <a:t>. </a:t>
            </a:r>
            <a:r>
              <a:rPr lang="en-US" sz="1600" dirty="0" err="1"/>
              <a:t>Dynam</a:t>
            </a:r>
            <a:r>
              <a:rPr lang="en-US" sz="1600" dirty="0"/>
              <a:t>. 234:215-221.</a:t>
            </a:r>
            <a:endParaRPr lang="en-US" sz="1600" dirty="0">
              <a:solidFill>
                <a:srgbClr val="00337F"/>
              </a:solidFill>
            </a:endParaRPr>
          </a:p>
          <a:p>
            <a:pPr marL="569913" indent="-285750">
              <a:lnSpc>
                <a:spcPct val="150000"/>
              </a:lnSpc>
              <a:spcAft>
                <a:spcPts val="0"/>
              </a:spcAft>
              <a:buClr>
                <a:schemeClr val="tx1"/>
              </a:buClr>
            </a:pPr>
            <a:r>
              <a:rPr lang="en-US" sz="1600" dirty="0">
                <a:solidFill>
                  <a:srgbClr val="00337F"/>
                </a:solidFill>
              </a:rPr>
              <a:t>Müller, M., J. Berger, N. </a:t>
            </a:r>
            <a:r>
              <a:rPr lang="en-US" sz="1600" dirty="0" err="1">
                <a:solidFill>
                  <a:srgbClr val="00337F"/>
                </a:solidFill>
              </a:rPr>
              <a:t>Gersdorff</a:t>
            </a:r>
            <a:r>
              <a:rPr lang="en-US" sz="1600" dirty="0">
                <a:solidFill>
                  <a:srgbClr val="00337F"/>
                </a:solidFill>
              </a:rPr>
              <a:t>, F. </a:t>
            </a:r>
            <a:r>
              <a:rPr lang="en-US" sz="1600" dirty="0" err="1">
                <a:solidFill>
                  <a:srgbClr val="00337F"/>
                </a:solidFill>
              </a:rPr>
              <a:t>Cecconi</a:t>
            </a:r>
            <a:r>
              <a:rPr lang="en-US" sz="1600" dirty="0">
                <a:solidFill>
                  <a:srgbClr val="00337F"/>
                </a:solidFill>
              </a:rPr>
              <a:t>, R. </a:t>
            </a:r>
            <a:r>
              <a:rPr lang="en-US" sz="1600" dirty="0" err="1">
                <a:solidFill>
                  <a:srgbClr val="00337F"/>
                </a:solidFill>
              </a:rPr>
              <a:t>Herken</a:t>
            </a:r>
            <a:r>
              <a:rPr lang="en-US" sz="1600" dirty="0">
                <a:solidFill>
                  <a:srgbClr val="00337F"/>
                </a:solidFill>
              </a:rPr>
              <a:t>, and F. </a:t>
            </a:r>
            <a:r>
              <a:rPr lang="en-US" sz="1600" dirty="0" err="1">
                <a:solidFill>
                  <a:srgbClr val="00337F"/>
                </a:solidFill>
              </a:rPr>
              <a:t>Quondamatteo</a:t>
            </a:r>
            <a:r>
              <a:rPr lang="en-US" sz="1600" dirty="0">
                <a:solidFill>
                  <a:srgbClr val="00337F"/>
                </a:solidFill>
              </a:rPr>
              <a:t>.</a:t>
            </a:r>
            <a:r>
              <a:rPr lang="en-US" sz="1600" dirty="0"/>
              <a:t> 2005. Localization of Apaf1 gene expression in the early development of the mouse by means of in situ reverse transcriptase‐polymerase chain reaction. </a:t>
            </a:r>
            <a:r>
              <a:rPr lang="en-US" sz="1600" dirty="0" err="1"/>
              <a:t>Devel</a:t>
            </a:r>
            <a:r>
              <a:rPr lang="en-US" sz="1600" dirty="0"/>
              <a:t>. </a:t>
            </a:r>
            <a:r>
              <a:rPr lang="en-US" sz="1600" dirty="0" err="1"/>
              <a:t>Dynam</a:t>
            </a:r>
            <a:r>
              <a:rPr lang="en-US" sz="1600" dirty="0"/>
              <a:t>. 234:215-221.</a:t>
            </a:r>
          </a:p>
          <a:p>
            <a:pPr marL="569913" indent="-285750">
              <a:lnSpc>
                <a:spcPct val="150000"/>
              </a:lnSpc>
              <a:spcAft>
                <a:spcPts val="0"/>
              </a:spcAft>
              <a:buClr>
                <a:schemeClr val="tx1"/>
              </a:buClr>
            </a:pPr>
            <a:r>
              <a:rPr lang="en-US" sz="1600" dirty="0">
                <a:solidFill>
                  <a:srgbClr val="00337F"/>
                </a:solidFill>
              </a:rPr>
              <a:t>Pryce, J.E., B.J. Hayes, and M.E. Goddard.</a:t>
            </a:r>
            <a:r>
              <a:rPr lang="en-US" sz="1600" dirty="0"/>
              <a:t> 2012. Novel strategies to minimize progeny inbreeding while maximizing genetic gain using genomic information. J. Dairy Sci. 95:377–388.</a:t>
            </a:r>
          </a:p>
        </p:txBody>
      </p:sp>
    </p:spTree>
    <p:extLst>
      <p:ext uri="{BB962C8B-B14F-4D97-AF65-F5344CB8AC3E}">
        <p14:creationId xmlns:p14="http://schemas.microsoft.com/office/powerpoint/2010/main" val="153960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(cont’d)</a:t>
            </a:r>
            <a:endParaRPr lang="en-US" dirty="0"/>
          </a:p>
        </p:txBody>
      </p:sp>
      <p:sp>
        <p:nvSpPr>
          <p:cNvPr id="3" name="Content Placeholder 2"/>
          <p:cNvSpPr>
            <a:spLocks noGrp="1"/>
          </p:cNvSpPr>
          <p:nvPr>
            <p:ph sz="half" idx="1"/>
          </p:nvPr>
        </p:nvSpPr>
        <p:spPr>
          <a:xfrm>
            <a:off x="102476" y="638501"/>
            <a:ext cx="8899634" cy="3930343"/>
          </a:xfrm>
        </p:spPr>
        <p:txBody>
          <a:bodyPr>
            <a:noAutofit/>
          </a:bodyPr>
          <a:lstStyle/>
          <a:p>
            <a:pPr marL="569913" indent="-285750">
              <a:lnSpc>
                <a:spcPct val="150000"/>
              </a:lnSpc>
              <a:spcAft>
                <a:spcPts val="0"/>
              </a:spcAft>
              <a:buClr>
                <a:schemeClr val="tx1"/>
              </a:buClr>
            </a:pPr>
            <a:r>
              <a:rPr lang="en-US" sz="1600" dirty="0">
                <a:solidFill>
                  <a:srgbClr val="00337F"/>
                </a:solidFill>
              </a:rPr>
              <a:t>Shepherd, R.K., and B.P. </a:t>
            </a:r>
            <a:r>
              <a:rPr lang="en-US" sz="1600" dirty="0" err="1">
                <a:solidFill>
                  <a:srgbClr val="00337F"/>
                </a:solidFill>
              </a:rPr>
              <a:t>Kinghorn</a:t>
            </a:r>
            <a:r>
              <a:rPr lang="en-US" sz="1600" dirty="0">
                <a:solidFill>
                  <a:srgbClr val="00337F"/>
                </a:solidFill>
              </a:rPr>
              <a:t>.</a:t>
            </a:r>
            <a:r>
              <a:rPr lang="en-US" sz="1600" dirty="0">
                <a:solidFill>
                  <a:srgbClr val="D9D7AC"/>
                </a:solidFill>
              </a:rPr>
              <a:t> </a:t>
            </a:r>
            <a:r>
              <a:rPr lang="en-US" sz="1600" dirty="0"/>
              <a:t>2001. Designing algorithms for mate selection when major genes or QTL are important. Proc. Assoc. </a:t>
            </a:r>
            <a:r>
              <a:rPr lang="en-US" sz="1600" dirty="0" err="1"/>
              <a:t>Advmt</a:t>
            </a:r>
            <a:r>
              <a:rPr lang="en-US" sz="1600" dirty="0"/>
              <a:t>. Anim. Breed. Genet. 14:377–80.</a:t>
            </a:r>
          </a:p>
          <a:p>
            <a:pPr marL="569913" indent="-285750">
              <a:lnSpc>
                <a:spcPct val="150000"/>
              </a:lnSpc>
              <a:spcAft>
                <a:spcPts val="0"/>
              </a:spcAft>
              <a:buClr>
                <a:schemeClr val="tx1"/>
              </a:buClr>
            </a:pPr>
            <a:r>
              <a:rPr lang="en-US" sz="1600" dirty="0">
                <a:solidFill>
                  <a:srgbClr val="00337F"/>
                </a:solidFill>
              </a:rPr>
              <a:t>Taylor, J.F., R.D. Schnabel, B. Simpson, J.E. Decker, M. Rolf, B.P. Kinghorn, A. Van </a:t>
            </a:r>
            <a:r>
              <a:rPr lang="en-US" sz="1600" dirty="0" err="1">
                <a:solidFill>
                  <a:srgbClr val="00337F"/>
                </a:solidFill>
              </a:rPr>
              <a:t>Eenennaam</a:t>
            </a:r>
            <a:r>
              <a:rPr lang="en-US" sz="1600" dirty="0">
                <a:solidFill>
                  <a:srgbClr val="00337F"/>
                </a:solidFill>
              </a:rPr>
              <a:t>, M.D. MacNeil, D.S. Brown, M.F. Smith, and D.J. Patterson.</a:t>
            </a:r>
            <a:r>
              <a:rPr lang="en-US" sz="1600" dirty="0"/>
              <a:t> 2016. Detection and selection against early embryonic </a:t>
            </a:r>
            <a:r>
              <a:rPr lang="en-US" sz="1600" dirty="0" err="1"/>
              <a:t>lethals</a:t>
            </a:r>
            <a:r>
              <a:rPr lang="en-US" sz="1600" dirty="0"/>
              <a:t> in United States beef breeds. J. Animal Sci. 94(Suppl. 5):331(</a:t>
            </a:r>
            <a:r>
              <a:rPr lang="en-US" sz="1600" dirty="0" err="1"/>
              <a:t>Abstr</a:t>
            </a:r>
            <a:r>
              <a:rPr lang="en-US" sz="1600" dirty="0"/>
              <a:t>.).</a:t>
            </a:r>
          </a:p>
          <a:p>
            <a:pPr marL="569913" indent="-285750">
              <a:lnSpc>
                <a:spcPct val="150000"/>
              </a:lnSpc>
              <a:spcAft>
                <a:spcPts val="0"/>
              </a:spcAft>
              <a:buClr>
                <a:schemeClr val="tx1"/>
              </a:buClr>
            </a:pPr>
            <a:r>
              <a:rPr lang="en-US" sz="1600" dirty="0">
                <a:solidFill>
                  <a:srgbClr val="00337F"/>
                </a:solidFill>
              </a:rPr>
              <a:t>Van </a:t>
            </a:r>
            <a:r>
              <a:rPr lang="en-US" sz="1600" dirty="0" err="1">
                <a:solidFill>
                  <a:srgbClr val="00337F"/>
                </a:solidFill>
              </a:rPr>
              <a:t>Eenennaam</a:t>
            </a:r>
            <a:r>
              <a:rPr lang="en-US" sz="1600" dirty="0">
                <a:solidFill>
                  <a:srgbClr val="00337F"/>
                </a:solidFill>
              </a:rPr>
              <a:t> A.L., and B.P. </a:t>
            </a:r>
            <a:r>
              <a:rPr lang="en-US" sz="1600" dirty="0" err="1">
                <a:solidFill>
                  <a:srgbClr val="00337F"/>
                </a:solidFill>
              </a:rPr>
              <a:t>Kinghorn</a:t>
            </a:r>
            <a:r>
              <a:rPr lang="en-US" sz="1600" dirty="0">
                <a:solidFill>
                  <a:srgbClr val="00337F"/>
                </a:solidFill>
              </a:rPr>
              <a:t>.</a:t>
            </a:r>
            <a:r>
              <a:rPr lang="en-US" sz="1600" dirty="0">
                <a:solidFill>
                  <a:srgbClr val="D9D7AC"/>
                </a:solidFill>
              </a:rPr>
              <a:t> </a:t>
            </a:r>
            <a:r>
              <a:rPr lang="en-US" sz="1600" dirty="0"/>
              <a:t>2014. Use of mate selection software to manage lethal recessive conditions in livestock populations. In: Proceedings of the 10th WCGALP: 17–22 August 2014; Vancouver.</a:t>
            </a:r>
          </a:p>
          <a:p>
            <a:pPr marL="569913" indent="-285750">
              <a:lnSpc>
                <a:spcPct val="150000"/>
              </a:lnSpc>
              <a:spcAft>
                <a:spcPts val="0"/>
              </a:spcAft>
              <a:buClr>
                <a:schemeClr val="tx1"/>
              </a:buClr>
            </a:pPr>
            <a:r>
              <a:rPr lang="en-US" sz="1600" dirty="0" err="1">
                <a:solidFill>
                  <a:srgbClr val="00337F"/>
                </a:solidFill>
              </a:rPr>
              <a:t>Widmar</a:t>
            </a:r>
            <a:r>
              <a:rPr lang="en-US" sz="1600" dirty="0">
                <a:solidFill>
                  <a:srgbClr val="00337F"/>
                </a:solidFill>
              </a:rPr>
              <a:t>, N.J.O., M.M. Schutz, and J.B. Cole.</a:t>
            </a:r>
            <a:r>
              <a:rPr lang="en-US" sz="1600" dirty="0">
                <a:solidFill>
                  <a:srgbClr val="D9D7AC"/>
                </a:solidFill>
              </a:rPr>
              <a:t> </a:t>
            </a:r>
            <a:r>
              <a:rPr lang="en-US" sz="1600" dirty="0"/>
              <a:t>2013. Breeding for polled dairy cows versus dehorning: Preliminary cost assessments &amp; discussion. </a:t>
            </a:r>
            <a:r>
              <a:rPr lang="en-US" sz="1600" dirty="0" err="1"/>
              <a:t>J.Dairy</a:t>
            </a:r>
            <a:r>
              <a:rPr lang="en-US" sz="1600" dirty="0"/>
              <a:t> Sci. 96(Suppl. 2):602 (</a:t>
            </a:r>
            <a:r>
              <a:rPr lang="en-US" sz="1600" dirty="0" err="1"/>
              <a:t>abstr</a:t>
            </a:r>
            <a:r>
              <a:rPr lang="en-US" sz="1600" dirty="0"/>
              <a:t>. TH373).</a:t>
            </a:r>
          </a:p>
        </p:txBody>
      </p:sp>
    </p:spTree>
    <p:extLst>
      <p:ext uri="{BB962C8B-B14F-4D97-AF65-F5344CB8AC3E}">
        <p14:creationId xmlns:p14="http://schemas.microsoft.com/office/powerpoint/2010/main" val="297629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Mendelian recessives</a:t>
            </a:r>
          </a:p>
        </p:txBody>
      </p:sp>
      <p:sp>
        <p:nvSpPr>
          <p:cNvPr id="3" name="Content Placeholder 2"/>
          <p:cNvSpPr>
            <a:spLocks noGrp="1"/>
          </p:cNvSpPr>
          <p:nvPr>
            <p:ph sz="half" idx="1"/>
          </p:nvPr>
        </p:nvSpPr>
        <p:spPr/>
        <p:txBody>
          <a:bodyPr/>
          <a:lstStyle/>
          <a:p>
            <a:r>
              <a:rPr lang="en-US" dirty="0"/>
              <a:t>Classical model of inheritance</a:t>
            </a:r>
          </a:p>
          <a:p>
            <a:r>
              <a:rPr lang="en-US" dirty="0"/>
              <a:t>One locus, typically with two alleles</a:t>
            </a:r>
          </a:p>
          <a:p>
            <a:r>
              <a:rPr lang="en-US" dirty="0"/>
              <a:t>Often exhibit complete dominance</a:t>
            </a:r>
          </a:p>
          <a:p>
            <a:r>
              <a:rPr lang="en-US" dirty="0"/>
              <a:t>e.g., Mendel’s experiments</a:t>
            </a:r>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333" y="1514433"/>
            <a:ext cx="3284729" cy="3284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6671799" y="2837448"/>
            <a:ext cx="3223107" cy="577081"/>
          </a:xfrm>
          <a:prstGeom prst="rect">
            <a:avLst/>
          </a:prstGeom>
        </p:spPr>
        <p:txBody>
          <a:bodyPr wrap="square">
            <a:spAutoFit/>
          </a:bodyPr>
          <a:lstStyle/>
          <a:p>
            <a:r>
              <a:rPr lang="en-US" sz="750" b="1" dirty="0">
                <a:solidFill>
                  <a:schemeClr val="bg1"/>
                </a:solidFill>
              </a:rPr>
              <a:t>Source: </a:t>
            </a:r>
            <a:r>
              <a:rPr lang="en-US" sz="1200" b="1" dirty="0"/>
              <a:t>https://</a:t>
            </a:r>
            <a:r>
              <a:rPr lang="en-US" sz="1200" b="1" dirty="0" err="1"/>
              <a:t>commons.wikimedia.org</a:t>
            </a:r>
            <a:r>
              <a:rPr lang="en-US" sz="1200" b="1" dirty="0"/>
              <a:t>/wiki/</a:t>
            </a:r>
            <a:r>
              <a:rPr lang="en-US" sz="1200" b="1" dirty="0" err="1"/>
              <a:t>File:Punnett_square_mendel_flowers.svg</a:t>
            </a:r>
            <a:r>
              <a:rPr lang="en-US" sz="1200" b="1" dirty="0"/>
              <a:t>.</a:t>
            </a:r>
          </a:p>
        </p:txBody>
      </p:sp>
    </p:spTree>
    <p:extLst>
      <p:ext uri="{BB962C8B-B14F-4D97-AF65-F5344CB8AC3E}">
        <p14:creationId xmlns:p14="http://schemas.microsoft.com/office/powerpoint/2010/main" val="90211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pilgrimage, of sorts</a:t>
            </a:r>
          </a:p>
        </p:txBody>
      </p:sp>
      <p:pic>
        <p:nvPicPr>
          <p:cNvPr id="4098" name="Picture 2" descr="https://scontent-iad3-1.xx.fbcdn.net/v/t1.0-9/284993_10151205085954274_1514695762_n.jpg?oh=a2e6ba8269e16eb97977977439c4bd35&amp;oe=57AC5E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1" y="648766"/>
            <a:ext cx="6022919" cy="4316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BB3B4F4-F951-094F-892D-BE77306EFF4E}"/>
              </a:ext>
            </a:extLst>
          </p:cNvPr>
          <p:cNvSpPr/>
          <p:nvPr/>
        </p:nvSpPr>
        <p:spPr>
          <a:xfrm rot="5400000">
            <a:off x="6811880" y="3805178"/>
            <a:ext cx="2198038" cy="276999"/>
          </a:xfrm>
          <a:prstGeom prst="rect">
            <a:avLst/>
          </a:prstGeom>
        </p:spPr>
        <p:txBody>
          <a:bodyPr wrap="square">
            <a:spAutoFit/>
          </a:bodyPr>
          <a:lstStyle/>
          <a:p>
            <a:pPr algn="r"/>
            <a:r>
              <a:rPr lang="en-US" sz="1200" b="1" dirty="0">
                <a:solidFill>
                  <a:srgbClr val="00523C"/>
                </a:solidFill>
              </a:rPr>
              <a:t>Source: Author.</a:t>
            </a:r>
          </a:p>
        </p:txBody>
      </p:sp>
    </p:spTree>
    <p:extLst>
      <p:ext uri="{BB962C8B-B14F-4D97-AF65-F5344CB8AC3E}">
        <p14:creationId xmlns:p14="http://schemas.microsoft.com/office/powerpoint/2010/main" val="1519607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Genetic diseases are common</a:t>
            </a:r>
          </a:p>
        </p:txBody>
      </p:sp>
      <p:sp>
        <p:nvSpPr>
          <p:cNvPr id="9" name="Content Placeholder 8"/>
          <p:cNvSpPr>
            <a:spLocks noGrp="1"/>
          </p:cNvSpPr>
          <p:nvPr>
            <p:ph sz="half" idx="1"/>
          </p:nvPr>
        </p:nvSpPr>
        <p:spPr/>
        <p:txBody>
          <a:bodyPr>
            <a:normAutofit/>
          </a:bodyPr>
          <a:lstStyle/>
          <a:p>
            <a:pPr marL="0" indent="0">
              <a:buNone/>
            </a:pPr>
            <a:endParaRPr lang="en-US" dirty="0"/>
          </a:p>
          <a:p>
            <a:endParaRPr lang="en-US" dirty="0"/>
          </a:p>
          <a:p>
            <a:endParaRPr lang="en-US" dirty="0"/>
          </a:p>
          <a:p>
            <a:r>
              <a:rPr lang="en-US" dirty="0"/>
              <a:t>There are currently </a:t>
            </a:r>
            <a:r>
              <a:rPr lang="en-US" dirty="0">
                <a:solidFill>
                  <a:srgbClr val="B00000"/>
                </a:solidFill>
              </a:rPr>
              <a:t>494</a:t>
            </a:r>
            <a:r>
              <a:rPr lang="en-US" dirty="0"/>
              <a:t> genetic traits/disorders of cattle in the Online Mendelian Inheritance in Animals database</a:t>
            </a:r>
          </a:p>
          <a:p>
            <a:pPr lvl="1"/>
            <a:r>
              <a:rPr lang="en-US" dirty="0"/>
              <a:t>http://</a:t>
            </a:r>
            <a:r>
              <a:rPr lang="en-US" dirty="0" err="1"/>
              <a:t>omia.angis.org.au</a:t>
            </a:r>
            <a:r>
              <a:rPr lang="en-US" dirty="0"/>
              <a:t>/home/</a:t>
            </a:r>
          </a:p>
          <a:p>
            <a:pPr>
              <a:buClr>
                <a:schemeClr val="tx1"/>
              </a:buClr>
            </a:pPr>
            <a:r>
              <a:rPr lang="en-US" dirty="0">
                <a:solidFill>
                  <a:srgbClr val="B00000"/>
                </a:solidFill>
              </a:rPr>
              <a:t>229</a:t>
            </a:r>
            <a:r>
              <a:rPr lang="en-US" dirty="0"/>
              <a:t> of these are Mendelian traits/disorders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929" b="61443"/>
          <a:stretch/>
        </p:blipFill>
        <p:spPr>
          <a:xfrm>
            <a:off x="1065047" y="764628"/>
            <a:ext cx="6983622" cy="1380481"/>
          </a:xfrm>
          <a:prstGeom prst="rect">
            <a:avLst/>
          </a:prstGeom>
        </p:spPr>
      </p:pic>
    </p:spTree>
    <p:extLst>
      <p:ext uri="{BB962C8B-B14F-4D97-AF65-F5344CB8AC3E}">
        <p14:creationId xmlns:p14="http://schemas.microsoft.com/office/powerpoint/2010/main" val="252327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 APAF1 (HH1)</a:t>
            </a:r>
            <a:endParaRPr lang="en-US" dirty="0"/>
          </a:p>
        </p:txBody>
      </p:sp>
      <p:sp>
        <p:nvSpPr>
          <p:cNvPr id="2" name="Content Placeholder 1"/>
          <p:cNvSpPr>
            <a:spLocks noGrp="1"/>
          </p:cNvSpPr>
          <p:nvPr>
            <p:ph sz="half" idx="1"/>
          </p:nvPr>
        </p:nvSpPr>
        <p:spPr/>
        <p:txBody>
          <a:bodyPr>
            <a:normAutofit/>
          </a:bodyPr>
          <a:lstStyle/>
          <a:p>
            <a:r>
              <a:rPr lang="pt-BR" i="1" dirty="0" err="1"/>
              <a:t>Bos</a:t>
            </a:r>
            <a:r>
              <a:rPr lang="pt-BR" i="1" dirty="0"/>
              <a:t> </a:t>
            </a:r>
            <a:r>
              <a:rPr lang="pt-BR" i="1" dirty="0" err="1"/>
              <a:t>taurus</a:t>
            </a:r>
            <a:r>
              <a:rPr lang="pt-BR" dirty="0"/>
              <a:t> </a:t>
            </a:r>
            <a:r>
              <a:rPr lang="pt-BR" dirty="0" err="1"/>
              <a:t>apoptotic</a:t>
            </a:r>
            <a:r>
              <a:rPr lang="pt-BR" dirty="0"/>
              <a:t> peptidase </a:t>
            </a:r>
            <a:r>
              <a:rPr lang="pt-BR" dirty="0" err="1"/>
              <a:t>activating</a:t>
            </a:r>
            <a:r>
              <a:rPr lang="pt-BR" dirty="0"/>
              <a:t> </a:t>
            </a:r>
            <a:r>
              <a:rPr lang="pt-BR" dirty="0" err="1"/>
              <a:t>factor</a:t>
            </a:r>
            <a:r>
              <a:rPr lang="pt-BR" dirty="0"/>
              <a:t> 1 </a:t>
            </a:r>
            <a:r>
              <a:rPr lang="pt-BR" dirty="0">
                <a:solidFill>
                  <a:srgbClr val="00337F"/>
                </a:solidFill>
              </a:rPr>
              <a:t>(</a:t>
            </a:r>
            <a:r>
              <a:rPr lang="pt-BR" i="1" dirty="0">
                <a:solidFill>
                  <a:srgbClr val="00337F"/>
                </a:solidFill>
              </a:rPr>
              <a:t>APAF1</a:t>
            </a:r>
            <a:r>
              <a:rPr lang="pt-BR" dirty="0">
                <a:solidFill>
                  <a:srgbClr val="00337F"/>
                </a:solidFill>
              </a:rPr>
              <a:t>; Adams et al., 2016)</a:t>
            </a:r>
          </a:p>
          <a:p>
            <a:r>
              <a:rPr lang="en-US" dirty="0"/>
              <a:t>Gene expression for </a:t>
            </a:r>
            <a:r>
              <a:rPr lang="en-US" i="1" dirty="0"/>
              <a:t>APAF1</a:t>
            </a:r>
            <a:r>
              <a:rPr lang="en-US" dirty="0"/>
              <a:t> in murine development begins between 7 and 9 d</a:t>
            </a:r>
            <a:r>
              <a:rPr lang="en-US" dirty="0">
                <a:solidFill>
                  <a:srgbClr val="00337F"/>
                </a:solidFill>
              </a:rPr>
              <a:t> (Müller et al., 2005) </a:t>
            </a:r>
          </a:p>
          <a:p>
            <a:r>
              <a:rPr lang="en-US" dirty="0"/>
              <a:t>Gene knockout of </a:t>
            </a:r>
            <a:r>
              <a:rPr lang="en-US" i="1" dirty="0"/>
              <a:t>APAF1</a:t>
            </a:r>
            <a:r>
              <a:rPr lang="en-US" dirty="0"/>
              <a:t> results in</a:t>
            </a:r>
            <a:br>
              <a:rPr lang="en-US" dirty="0"/>
            </a:br>
            <a:r>
              <a:rPr lang="en-US" dirty="0"/>
              <a:t>embryonic death</a:t>
            </a:r>
          </a:p>
          <a:p>
            <a:pPr lvl="1"/>
            <a:r>
              <a:rPr lang="en-US" dirty="0"/>
              <a:t>Proteins required for this</a:t>
            </a:r>
            <a:br>
              <a:rPr lang="en-US" dirty="0"/>
            </a:br>
            <a:r>
              <a:rPr lang="en-US" dirty="0"/>
              <a:t>pathway/cascade are important</a:t>
            </a:r>
            <a:br>
              <a:rPr lang="en-US" dirty="0"/>
            </a:br>
            <a:r>
              <a:rPr lang="en-US" dirty="0"/>
              <a:t>for neural tube closure in vivo</a:t>
            </a:r>
          </a:p>
        </p:txBody>
      </p:sp>
      <p:pic>
        <p:nvPicPr>
          <p:cNvPr id="71684" name="Picture 4" descr="http://www.nature.com/nrg/journal/v3/n6/images/nrg819-f1.jpg"/>
          <p:cNvPicPr>
            <a:picLocks noChangeAspect="1" noChangeArrowheads="1"/>
          </p:cNvPicPr>
          <p:nvPr/>
        </p:nvPicPr>
        <p:blipFill>
          <a:blip r:embed="rId2" cstate="print"/>
          <a:srcRect/>
          <a:stretch>
            <a:fillRect/>
          </a:stretch>
        </p:blipFill>
        <p:spPr bwMode="auto">
          <a:xfrm>
            <a:off x="5549469" y="2159616"/>
            <a:ext cx="3044995" cy="2688281"/>
          </a:xfrm>
          <a:prstGeom prst="rect">
            <a:avLst/>
          </a:prstGeom>
          <a:noFill/>
        </p:spPr>
      </p:pic>
    </p:spTree>
    <p:extLst>
      <p:ext uri="{BB962C8B-B14F-4D97-AF65-F5344CB8AC3E}">
        <p14:creationId xmlns:p14="http://schemas.microsoft.com/office/powerpoint/2010/main" val="2190517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of </a:t>
            </a:r>
            <a:r>
              <a:rPr lang="en-US" i="1" dirty="0"/>
              <a:t>APAF1</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166728076"/>
              </p:ext>
            </p:extLst>
          </p:nvPr>
        </p:nvGraphicFramePr>
        <p:xfrm>
          <a:off x="1200727" y="1181962"/>
          <a:ext cx="7578538" cy="3759490"/>
        </p:xfrm>
        <a:graphic>
          <a:graphicData uri="http://schemas.openxmlformats.org/drawingml/2006/table">
            <a:tbl>
              <a:tblPr firstRow="1" bandRow="1">
                <a:tableStyleId>{5C22544A-7EE6-4342-B048-85BDC9FD1C3A}</a:tableStyleId>
              </a:tblPr>
              <a:tblGrid>
                <a:gridCol w="3789269">
                  <a:extLst>
                    <a:ext uri="{9D8B030D-6E8A-4147-A177-3AD203B41FA5}">
                      <a16:colId xmlns:a16="http://schemas.microsoft.com/office/drawing/2014/main" val="20000"/>
                    </a:ext>
                  </a:extLst>
                </a:gridCol>
                <a:gridCol w="3789269">
                  <a:extLst>
                    <a:ext uri="{9D8B030D-6E8A-4147-A177-3AD203B41FA5}">
                      <a16:colId xmlns:a16="http://schemas.microsoft.com/office/drawing/2014/main" val="20001"/>
                    </a:ext>
                  </a:extLst>
                </a:gridCol>
              </a:tblGrid>
              <a:tr h="187974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92D050"/>
                          </a:solidFill>
                        </a:rPr>
                        <a:t>100% free of recessives</a:t>
                      </a:r>
                    </a:p>
                  </a:txBody>
                  <a:tcPr marL="119016" marR="119016" marT="34290" marB="3429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92D050"/>
                          </a:solidFill>
                        </a:rPr>
                        <a:t>50% free</a:t>
                      </a:r>
                      <a:r>
                        <a:rPr lang="en-US" sz="1800" b="1" dirty="0">
                          <a:solidFill>
                            <a:schemeClr val="bg1"/>
                          </a:solidFill>
                        </a:rPr>
                        <a:t>,</a:t>
                      </a:r>
                      <a:r>
                        <a:rPr lang="en-US" sz="1800" b="1" dirty="0">
                          <a:solidFill>
                            <a:srgbClr val="92D050"/>
                          </a:solidFill>
                        </a:rPr>
                        <a:t> </a:t>
                      </a:r>
                      <a:r>
                        <a:rPr lang="en-US" sz="1800" b="1" dirty="0">
                          <a:solidFill>
                            <a:srgbClr val="FFFF00"/>
                          </a:solidFill>
                        </a:rPr>
                        <a:t>50% carriers</a:t>
                      </a:r>
                    </a:p>
                    <a:p>
                      <a:pPr algn="ctr"/>
                      <a:endParaRPr lang="en-US" sz="1400" b="1" dirty="0">
                        <a:solidFill>
                          <a:schemeClr val="bg1"/>
                        </a:solidFill>
                      </a:endParaRPr>
                    </a:p>
                  </a:txBody>
                  <a:tcPr marL="119016" marR="119016" marT="34290" marB="3429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7974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92D050"/>
                          </a:solidFill>
                        </a:rPr>
                        <a:t>50% free</a:t>
                      </a:r>
                      <a:r>
                        <a:rPr lang="en-US" sz="1800" b="1" dirty="0">
                          <a:solidFill>
                            <a:schemeClr val="bg1"/>
                          </a:solidFill>
                        </a:rPr>
                        <a:t>,</a:t>
                      </a:r>
                      <a:r>
                        <a:rPr lang="en-US" sz="1800" b="1" dirty="0">
                          <a:solidFill>
                            <a:srgbClr val="92D050"/>
                          </a:solidFill>
                        </a:rPr>
                        <a:t> </a:t>
                      </a:r>
                      <a:r>
                        <a:rPr lang="en-US" sz="1800" b="1" dirty="0">
                          <a:solidFill>
                            <a:srgbClr val="FFFF00"/>
                          </a:solidFill>
                        </a:rPr>
                        <a:t>50% carriers</a:t>
                      </a:r>
                    </a:p>
                  </a:txBody>
                  <a:tcPr marL="119016" marR="119016" marT="34290" marB="3429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92D050"/>
                          </a:solidFill>
                        </a:rPr>
                        <a:t>25% free</a:t>
                      </a:r>
                      <a:r>
                        <a:rPr lang="en-US" sz="1800" b="1" dirty="0">
                          <a:solidFill>
                            <a:schemeClr val="bg1"/>
                          </a:solidFill>
                        </a:rPr>
                        <a:t>,</a:t>
                      </a:r>
                      <a:r>
                        <a:rPr lang="en-US" sz="1800" b="1" dirty="0">
                          <a:solidFill>
                            <a:srgbClr val="92D050"/>
                          </a:solidFill>
                        </a:rPr>
                        <a:t> </a:t>
                      </a:r>
                      <a:r>
                        <a:rPr lang="en-US" sz="1800" b="1" dirty="0">
                          <a:solidFill>
                            <a:srgbClr val="FFFF00"/>
                          </a:solidFill>
                        </a:rPr>
                        <a:t>50% carriers</a:t>
                      </a:r>
                      <a:r>
                        <a:rPr lang="en-US" sz="1800" b="1" dirty="0">
                          <a:solidFill>
                            <a:schemeClr val="bg1"/>
                          </a:solidFill>
                        </a:rPr>
                        <a:t>,</a:t>
                      </a:r>
                      <a:r>
                        <a:rPr lang="en-US" sz="1800" b="1" dirty="0">
                          <a:solidFill>
                            <a:srgbClr val="FFFF00"/>
                          </a:solidFill>
                        </a:rPr>
                        <a:t> </a:t>
                      </a:r>
                      <a:r>
                        <a:rPr lang="en-US" sz="1800" b="1" dirty="0">
                          <a:solidFill>
                            <a:srgbClr val="FF0000"/>
                          </a:solidFill>
                        </a:rPr>
                        <a:t>25% die</a:t>
                      </a:r>
                    </a:p>
                  </a:txBody>
                  <a:tcPr marL="119016" marR="119016" marT="34290" marB="3429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7" name="Rectangle 6"/>
          <p:cNvSpPr/>
          <p:nvPr/>
        </p:nvSpPr>
        <p:spPr>
          <a:xfrm>
            <a:off x="4837007" y="5511424"/>
            <a:ext cx="1295843" cy="507831"/>
          </a:xfrm>
          <a:prstGeom prst="rect">
            <a:avLst/>
          </a:prstGeom>
        </p:spPr>
        <p:txBody>
          <a:bodyPr wrap="square">
            <a:spAutoFit/>
          </a:bodyPr>
          <a:lstStyle/>
          <a:p>
            <a:r>
              <a:rPr lang="en-US" sz="900" dirty="0">
                <a:solidFill>
                  <a:srgbClr val="FFFF00"/>
                </a:solidFill>
              </a:rPr>
              <a:t>Source:</a:t>
            </a:r>
            <a:r>
              <a:rPr lang="en-US" sz="900" dirty="0">
                <a:solidFill>
                  <a:schemeClr val="bg1"/>
                </a:solidFill>
              </a:rPr>
              <a:t> http://</a:t>
            </a:r>
            <a:r>
              <a:rPr lang="en-US" sz="900" dirty="0" err="1">
                <a:solidFill>
                  <a:schemeClr val="bg1"/>
                </a:solidFill>
              </a:rPr>
              <a:t>vet.tufts.edu</a:t>
            </a:r>
            <a:r>
              <a:rPr lang="en-US" sz="900" dirty="0">
                <a:solidFill>
                  <a:schemeClr val="bg1"/>
                </a:solidFill>
              </a:rPr>
              <a:t>/</a:t>
            </a:r>
            <a:r>
              <a:rPr lang="en-US" sz="900" dirty="0" err="1">
                <a:solidFill>
                  <a:schemeClr val="bg1"/>
                </a:solidFill>
              </a:rPr>
              <a:t>tas</a:t>
            </a:r>
            <a:r>
              <a:rPr lang="en-US" sz="900" dirty="0">
                <a:solidFill>
                  <a:schemeClr val="bg1"/>
                </a:solidFill>
              </a:rPr>
              <a:t>/images/002.png.</a:t>
            </a:r>
          </a:p>
        </p:txBody>
      </p:sp>
      <p:pic>
        <p:nvPicPr>
          <p:cNvPr id="11" name="Picture 1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118" y="3945151"/>
            <a:ext cx="608109" cy="448070"/>
          </a:xfrm>
          <a:prstGeom prst="rect">
            <a:avLst/>
          </a:prstGeom>
        </p:spPr>
      </p:pic>
      <p:pic>
        <p:nvPicPr>
          <p:cNvPr id="12" name="Picture 11" descr="bull.png"/>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614314" y="674255"/>
            <a:ext cx="653796" cy="484632"/>
          </a:xfrm>
          <a:prstGeom prst="rect">
            <a:avLst/>
          </a:prstGeom>
        </p:spPr>
      </p:pic>
      <p:pic>
        <p:nvPicPr>
          <p:cNvPr id="13" name="Picture 1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885" y="654377"/>
            <a:ext cx="653796" cy="484632"/>
          </a:xfrm>
          <a:prstGeom prst="rect">
            <a:avLst/>
          </a:prstGeom>
        </p:spPr>
      </p:pic>
      <p:pic>
        <p:nvPicPr>
          <p:cNvPr id="14" name="Picture 13"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65" y="2002505"/>
            <a:ext cx="608109" cy="448070"/>
          </a:xfrm>
          <a:prstGeom prst="rect">
            <a:avLst/>
          </a:prstGeom>
        </p:spPr>
      </p:pic>
      <p:pic>
        <p:nvPicPr>
          <p:cNvPr id="15" name="Picture 14" descr="cow.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837981" y="3949510"/>
            <a:ext cx="608109" cy="448070"/>
          </a:xfrm>
          <a:prstGeom prst="rect">
            <a:avLst/>
          </a:prstGeom>
        </p:spPr>
      </p:pic>
      <p:pic>
        <p:nvPicPr>
          <p:cNvPr id="19" name="Picture 18" descr="cow.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394557" y="3946130"/>
            <a:ext cx="608109" cy="448070"/>
          </a:xfrm>
          <a:prstGeom prst="rect">
            <a:avLst/>
          </a:prstGeom>
        </p:spPr>
      </p:pic>
      <p:pic>
        <p:nvPicPr>
          <p:cNvPr id="20" name="Picture 19"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52465" y="3927905"/>
            <a:ext cx="608109" cy="448070"/>
          </a:xfrm>
          <a:prstGeom prst="rect">
            <a:avLst/>
          </a:prstGeom>
        </p:spPr>
      </p:pic>
      <p:pic>
        <p:nvPicPr>
          <p:cNvPr id="21" name="Picture 2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849" y="1998385"/>
            <a:ext cx="608109" cy="448070"/>
          </a:xfrm>
          <a:prstGeom prst="rect">
            <a:avLst/>
          </a:prstGeom>
        </p:spPr>
      </p:pic>
      <p:pic>
        <p:nvPicPr>
          <p:cNvPr id="22" name="Picture 21" descr="cow.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141288" y="1999365"/>
            <a:ext cx="608109" cy="448070"/>
          </a:xfrm>
          <a:prstGeom prst="rect">
            <a:avLst/>
          </a:prstGeom>
        </p:spPr>
      </p:pic>
      <p:pic>
        <p:nvPicPr>
          <p:cNvPr id="23" name="Picture 22" descr="cow.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573905" y="1708778"/>
            <a:ext cx="1226216" cy="903506"/>
          </a:xfrm>
          <a:prstGeom prst="rect">
            <a:avLst/>
          </a:prstGeom>
        </p:spPr>
      </p:pic>
      <p:pic>
        <p:nvPicPr>
          <p:cNvPr id="24" name="Picture 23" descr="cow.png"/>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45600" y="3933037"/>
            <a:ext cx="608109" cy="448070"/>
          </a:xfrm>
          <a:prstGeom prst="rect">
            <a:avLst/>
          </a:prstGeom>
        </p:spPr>
      </p:pic>
      <p:pic>
        <p:nvPicPr>
          <p:cNvPr id="25" name="Picture 24"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14" y="3647971"/>
            <a:ext cx="608109" cy="448070"/>
          </a:xfrm>
          <a:prstGeom prst="rect">
            <a:avLst/>
          </a:prstGeom>
        </p:spPr>
      </p:pic>
      <p:pic>
        <p:nvPicPr>
          <p:cNvPr id="26" name="Picture 25"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942" y="4259561"/>
            <a:ext cx="608109" cy="448070"/>
          </a:xfrm>
          <a:prstGeom prst="rect">
            <a:avLst/>
          </a:prstGeom>
        </p:spPr>
      </p:pic>
    </p:spTree>
    <p:extLst>
      <p:ext uri="{BB962C8B-B14F-4D97-AF65-F5344CB8AC3E}">
        <p14:creationId xmlns:p14="http://schemas.microsoft.com/office/powerpoint/2010/main" val="2164700334"/>
      </p:ext>
    </p:extLst>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17466</TotalTime>
  <Words>2748</Words>
  <Application>Microsoft Macintosh PowerPoint</Application>
  <PresentationFormat>On-screen Show (16:9)</PresentationFormat>
  <Paragraphs>369</Paragraphs>
  <Slides>47</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 Unicode MS</vt:lpstr>
      <vt:lpstr>ＭＳ Ｐゴシック</vt:lpstr>
      <vt:lpstr>Arial</vt:lpstr>
      <vt:lpstr>Arial Black</vt:lpstr>
      <vt:lpstr>Calibri</vt:lpstr>
      <vt:lpstr>Cambria Math</vt:lpstr>
      <vt:lpstr>Monotype Sorts</vt:lpstr>
      <vt:lpstr>Symbol</vt:lpstr>
      <vt:lpstr>Times New Roman</vt:lpstr>
      <vt:lpstr>Trebuchet MS</vt:lpstr>
      <vt:lpstr>AIP-2017 Slide Master</vt:lpstr>
      <vt:lpstr>1_AIP-2017 Slide Master</vt:lpstr>
      <vt:lpstr>Strategies for managing genetic disorders in dairy cattle</vt:lpstr>
      <vt:lpstr>Well, here we are</vt:lpstr>
      <vt:lpstr>Overview</vt:lpstr>
      <vt:lpstr>Introduction to genetic disorders</vt:lpstr>
      <vt:lpstr>Mendelian recessives</vt:lpstr>
      <vt:lpstr>A pilgrimage, of sorts</vt:lpstr>
      <vt:lpstr>Genetic diseases are common</vt:lpstr>
      <vt:lpstr>Example – APAF1 (HH1)</vt:lpstr>
      <vt:lpstr>Transmission of APAF1</vt:lpstr>
      <vt:lpstr>OMIA cards for APAF1</vt:lpstr>
      <vt:lpstr>Brachyspina (FANC1)</vt:lpstr>
      <vt:lpstr>Syndactyly (Mulefoot)</vt:lpstr>
      <vt:lpstr>Timing of recessive effects</vt:lpstr>
      <vt:lpstr>Haplotypes affecting fertility</vt:lpstr>
      <vt:lpstr>Genotypes are plentiful</vt:lpstr>
      <vt:lpstr>Recessives in U.S. Holsteins</vt:lpstr>
      <vt:lpstr>Is the number of defects increasing?</vt:lpstr>
      <vt:lpstr>Frequencies change over time</vt:lpstr>
      <vt:lpstr>Do recessives affect other traits?</vt:lpstr>
      <vt:lpstr>How many defects do animals carry?</vt:lpstr>
      <vt:lpstr>Estimated cost of genetic load</vt:lpstr>
      <vt:lpstr>Strategies for management of genetic disorders</vt:lpstr>
      <vt:lpstr>Mate selection</vt:lpstr>
      <vt:lpstr>Previous approaches</vt:lpstr>
      <vt:lpstr>Large versus small dairies</vt:lpstr>
      <vt:lpstr>Typical US dairies</vt:lpstr>
      <vt:lpstr>Large herds using timed AI</vt:lpstr>
      <vt:lpstr>Selection using marker information</vt:lpstr>
      <vt:lpstr>Computer simulation</vt:lpstr>
      <vt:lpstr>Sequential mate allocation</vt:lpstr>
      <vt:lpstr>Mate allocation (cont’d)</vt:lpstr>
      <vt:lpstr>Frequencies change at different rates</vt:lpstr>
      <vt:lpstr>More embryos die when carriers used</vt:lpstr>
      <vt:lpstr>Gene editing in livestock</vt:lpstr>
      <vt:lpstr>Allele frequency change</vt:lpstr>
      <vt:lpstr>Rates of inbreeding</vt:lpstr>
      <vt:lpstr>Embryonic deaths by generation</vt:lpstr>
      <vt:lpstr>What is the best strategy for dealing with recessives?</vt:lpstr>
      <vt:lpstr>Conclusions</vt:lpstr>
      <vt:lpstr>Disclaimer</vt:lpstr>
      <vt:lpstr>Job opportunities at AGIL</vt:lpstr>
      <vt:lpstr>Questions?</vt:lpstr>
      <vt:lpstr>Questions?</vt:lpstr>
      <vt:lpstr>References</vt:lpstr>
      <vt:lpstr>References (cont’d)</vt:lpstr>
      <vt:lpstr>References (cont’d)</vt:lpstr>
      <vt:lpstr>References (cont’d)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John Cole</cp:lastModifiedBy>
  <cp:revision>430</cp:revision>
  <dcterms:created xsi:type="dcterms:W3CDTF">2017-04-14T13:19:57Z</dcterms:created>
  <dcterms:modified xsi:type="dcterms:W3CDTF">2018-10-30T17:30:27Z</dcterms:modified>
</cp:coreProperties>
</file>